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16" r:id="rId1"/>
  </p:sldMasterIdLst>
  <p:notesMasterIdLst>
    <p:notesMasterId r:id="rId25"/>
  </p:notesMasterIdLst>
  <p:sldIdLst>
    <p:sldId id="256" r:id="rId2"/>
    <p:sldId id="271" r:id="rId3"/>
    <p:sldId id="289" r:id="rId4"/>
    <p:sldId id="258" r:id="rId5"/>
    <p:sldId id="299" r:id="rId6"/>
    <p:sldId id="272" r:id="rId7"/>
    <p:sldId id="332" r:id="rId8"/>
    <p:sldId id="278" r:id="rId9"/>
    <p:sldId id="324" r:id="rId10"/>
    <p:sldId id="322" r:id="rId11"/>
    <p:sldId id="319" r:id="rId12"/>
    <p:sldId id="286" r:id="rId13"/>
    <p:sldId id="302" r:id="rId14"/>
    <p:sldId id="287" r:id="rId15"/>
    <p:sldId id="297" r:id="rId16"/>
    <p:sldId id="298" r:id="rId17"/>
    <p:sldId id="282" r:id="rId18"/>
    <p:sldId id="330" r:id="rId19"/>
    <p:sldId id="325" r:id="rId20"/>
    <p:sldId id="268" r:id="rId21"/>
    <p:sldId id="304" r:id="rId22"/>
    <p:sldId id="333" r:id="rId23"/>
    <p:sldId id="276" r:id="rId24"/>
  </p:sldIdLst>
  <p:sldSz cx="12192000" cy="6858000"/>
  <p:notesSz cx="6797675" cy="9874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13E898D-EA75-A7F3-4647-8E81BF99D8A2}" name="Kohemun, Dougbe Natacha Syslv (CDC/DDPHSIS/CGH/DGHT)" initials="KDNS(" userId="S::hpn4@cdc.gov::743f33a9-2ed2-49de-adbe-53bf85956d0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A300"/>
    <a:srgbClr val="BC8F00"/>
    <a:srgbClr val="8A6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7" d="100"/>
          <a:sy n="67" d="100"/>
        </p:scale>
        <p:origin x="464" y="44"/>
      </p:cViewPr>
      <p:guideLst/>
    </p:cSldViewPr>
  </p:slideViewPr>
  <p:notesTextViewPr>
    <p:cViewPr>
      <p:scale>
        <a:sx n="1" d="1"/>
        <a:sy n="1" d="1"/>
      </p:scale>
      <p:origin x="0" y="0"/>
    </p:cViewPr>
  </p:notesTextViewPr>
  <p:notesViewPr>
    <p:cSldViewPr snapToGrid="0">
      <p:cViewPr varScale="1">
        <p:scale>
          <a:sx n="52" d="100"/>
          <a:sy n="52" d="100"/>
        </p:scale>
        <p:origin x="2680"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8/10/relationships/authors" Targe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err="1"/>
              <a:t>Taux</a:t>
            </a:r>
            <a:r>
              <a:rPr lang="en-US" dirty="0"/>
              <a:t> de participation</a:t>
            </a:r>
          </a:p>
          <a:p>
            <a:pPr>
              <a:defRPr/>
            </a:pPr>
            <a:r>
              <a:rPr lang="en-US" dirty="0"/>
              <a:t>certification</a:t>
            </a:r>
            <a:r>
              <a:rPr lang="en-US" baseline="0" dirty="0"/>
              <a:t> 2022 - 2023</a:t>
            </a:r>
            <a:r>
              <a:rPr lang="en-US" dirty="0"/>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7284259922055196E-2"/>
          <c:y val="0.16789265982636148"/>
          <c:w val="0.95008947745168215"/>
          <c:h val="0.65445835845104994"/>
        </c:manualLayout>
      </c:layout>
      <c:barChart>
        <c:barDir val="col"/>
        <c:grouping val="clustered"/>
        <c:varyColors val="0"/>
        <c:ser>
          <c:idx val="0"/>
          <c:order val="0"/>
          <c:tx>
            <c:strRef>
              <c:f>Feuil1!$A$2</c:f>
              <c:strCache>
                <c:ptCount val="1"/>
                <c:pt idx="0">
                  <c:v>Total inscrit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clinique</c:v>
                </c:pt>
                <c:pt idx="1">
                  <c:v>communautaire</c:v>
                </c:pt>
                <c:pt idx="2">
                  <c:v>total</c:v>
                </c:pt>
              </c:strCache>
            </c:strRef>
          </c:cat>
          <c:val>
            <c:numRef>
              <c:f>Feuil1!$B$2:$D$2</c:f>
              <c:numCache>
                <c:formatCode>General</c:formatCode>
                <c:ptCount val="3"/>
                <c:pt idx="0">
                  <c:v>337</c:v>
                </c:pt>
                <c:pt idx="1">
                  <c:v>134</c:v>
                </c:pt>
                <c:pt idx="2">
                  <c:v>471</c:v>
                </c:pt>
              </c:numCache>
            </c:numRef>
          </c:val>
          <c:extLst>
            <c:ext xmlns:c16="http://schemas.microsoft.com/office/drawing/2014/chart" uri="{C3380CC4-5D6E-409C-BE32-E72D297353CC}">
              <c16:uniqueId val="{00000000-FA35-4FCB-A390-21C2C628251C}"/>
            </c:ext>
          </c:extLst>
        </c:ser>
        <c:ser>
          <c:idx val="1"/>
          <c:order val="1"/>
          <c:tx>
            <c:strRef>
              <c:f>Feuil1!$A$3</c:f>
              <c:strCache>
                <c:ptCount val="1"/>
                <c:pt idx="0">
                  <c:v>Nombre participant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Feuil1!$B$1:$D$1</c:f>
              <c:strCache>
                <c:ptCount val="3"/>
                <c:pt idx="0">
                  <c:v>clinique</c:v>
                </c:pt>
                <c:pt idx="1">
                  <c:v>communautaire</c:v>
                </c:pt>
                <c:pt idx="2">
                  <c:v>total</c:v>
                </c:pt>
              </c:strCache>
            </c:strRef>
          </c:cat>
          <c:val>
            <c:numRef>
              <c:f>Feuil1!$B$3:$D$3</c:f>
              <c:numCache>
                <c:formatCode>General</c:formatCode>
                <c:ptCount val="3"/>
                <c:pt idx="0">
                  <c:v>303</c:v>
                </c:pt>
                <c:pt idx="1">
                  <c:v>123</c:v>
                </c:pt>
                <c:pt idx="2">
                  <c:v>426</c:v>
                </c:pt>
              </c:numCache>
            </c:numRef>
          </c:val>
          <c:extLst>
            <c:ext xmlns:c16="http://schemas.microsoft.com/office/drawing/2014/chart" uri="{C3380CC4-5D6E-409C-BE32-E72D297353CC}">
              <c16:uniqueId val="{00000001-FA35-4FCB-A390-21C2C628251C}"/>
            </c:ext>
          </c:extLst>
        </c:ser>
        <c:dLbls>
          <c:showLegendKey val="0"/>
          <c:showVal val="0"/>
          <c:showCatName val="0"/>
          <c:showSerName val="0"/>
          <c:showPercent val="0"/>
          <c:showBubbleSize val="0"/>
        </c:dLbls>
        <c:gapWidth val="219"/>
        <c:overlap val="-27"/>
        <c:axId val="1328701264"/>
        <c:axId val="1328696368"/>
      </c:barChart>
      <c:catAx>
        <c:axId val="1328701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8696368"/>
        <c:crosses val="autoZero"/>
        <c:auto val="1"/>
        <c:lblAlgn val="ctr"/>
        <c:lblOffset val="100"/>
        <c:noMultiLvlLbl val="0"/>
      </c:catAx>
      <c:valAx>
        <c:axId val="13286963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3287012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fr-FR" b="1"/>
              <a:t>Taux</a:t>
            </a:r>
            <a:r>
              <a:rPr lang="fr-FR" b="1" baseline="0"/>
              <a:t> de réussite 2022-2023</a:t>
            </a:r>
            <a:endParaRPr lang="fr-FR"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Feuil2!$B$22</c:f>
              <c:strCache>
                <c:ptCount val="1"/>
                <c:pt idx="0">
                  <c:v>2022</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Feuil2!$A$23:$A$25</c:f>
              <c:strCache>
                <c:ptCount val="3"/>
                <c:pt idx="0">
                  <c:v>Clinique</c:v>
                </c:pt>
                <c:pt idx="1">
                  <c:v>Communautaire</c:v>
                </c:pt>
                <c:pt idx="2">
                  <c:v>Total</c:v>
                </c:pt>
              </c:strCache>
            </c:strRef>
          </c:cat>
          <c:val>
            <c:numRef>
              <c:f>Feuil2!$B$23:$B$25</c:f>
              <c:numCache>
                <c:formatCode>0%</c:formatCode>
                <c:ptCount val="3"/>
                <c:pt idx="0">
                  <c:v>0.47</c:v>
                </c:pt>
                <c:pt idx="1">
                  <c:v>0.17</c:v>
                </c:pt>
                <c:pt idx="2">
                  <c:v>0.37</c:v>
                </c:pt>
              </c:numCache>
            </c:numRef>
          </c:val>
          <c:extLst>
            <c:ext xmlns:c16="http://schemas.microsoft.com/office/drawing/2014/chart" uri="{C3380CC4-5D6E-409C-BE32-E72D297353CC}">
              <c16:uniqueId val="{00000000-8DE4-453F-B1A9-083E8E1195F8}"/>
            </c:ext>
          </c:extLst>
        </c:ser>
        <c:ser>
          <c:idx val="1"/>
          <c:order val="1"/>
          <c:tx>
            <c:strRef>
              <c:f>Feuil2!$C$22</c:f>
              <c:strCache>
                <c:ptCount val="1"/>
                <c:pt idx="0">
                  <c:v>2023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Feuil2!$A$23:$A$25</c:f>
              <c:strCache>
                <c:ptCount val="3"/>
                <c:pt idx="0">
                  <c:v>Clinique</c:v>
                </c:pt>
                <c:pt idx="1">
                  <c:v>Communautaire</c:v>
                </c:pt>
                <c:pt idx="2">
                  <c:v>Total</c:v>
                </c:pt>
              </c:strCache>
            </c:strRef>
          </c:cat>
          <c:val>
            <c:numRef>
              <c:f>Feuil2!$C$23:$C$25</c:f>
              <c:numCache>
                <c:formatCode>0%</c:formatCode>
                <c:ptCount val="3"/>
                <c:pt idx="0">
                  <c:v>0.38</c:v>
                </c:pt>
                <c:pt idx="1">
                  <c:v>0.76</c:v>
                </c:pt>
                <c:pt idx="2">
                  <c:v>0.48</c:v>
                </c:pt>
              </c:numCache>
            </c:numRef>
          </c:val>
          <c:extLst>
            <c:ext xmlns:c16="http://schemas.microsoft.com/office/drawing/2014/chart" uri="{C3380CC4-5D6E-409C-BE32-E72D297353CC}">
              <c16:uniqueId val="{00000001-8DE4-453F-B1A9-083E8E1195F8}"/>
            </c:ext>
          </c:extLst>
        </c:ser>
        <c:dLbls>
          <c:dLblPos val="outEnd"/>
          <c:showLegendKey val="0"/>
          <c:showVal val="1"/>
          <c:showCatName val="0"/>
          <c:showSerName val="0"/>
          <c:showPercent val="0"/>
          <c:showBubbleSize val="0"/>
        </c:dLbls>
        <c:gapWidth val="219"/>
        <c:overlap val="-27"/>
        <c:axId val="1328702352"/>
        <c:axId val="1328702896"/>
      </c:barChart>
      <c:catAx>
        <c:axId val="132870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8702896"/>
        <c:crosses val="autoZero"/>
        <c:auto val="1"/>
        <c:lblAlgn val="ctr"/>
        <c:lblOffset val="100"/>
        <c:noMultiLvlLbl val="0"/>
      </c:catAx>
      <c:valAx>
        <c:axId val="13287028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3287023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r>
              <a:rPr lang="fr-FR" sz="1600" b="1"/>
              <a:t>Etude comparative des données de 2022-2023</a:t>
            </a:r>
          </a:p>
        </c:rich>
      </c:tx>
      <c:overlay val="0"/>
      <c:spPr>
        <a:noFill/>
        <a:ln>
          <a:noFill/>
        </a:ln>
        <a:effectLst/>
      </c:spPr>
      <c:txPr>
        <a:bodyPr rot="0" spcFirstLastPara="1" vertOverflow="ellipsis" vert="horz" wrap="square" anchor="ctr" anchorCtr="1"/>
        <a:lstStyle/>
        <a:p>
          <a:pPr>
            <a:defRPr sz="16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Feuil2!$B$32</c:f>
              <c:strCache>
                <c:ptCount val="1"/>
                <c:pt idx="0">
                  <c:v>Postes participants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Feuil2!$A$33:$A$34</c:f>
              <c:numCache>
                <c:formatCode>General</c:formatCode>
                <c:ptCount val="2"/>
                <c:pt idx="0">
                  <c:v>2022</c:v>
                </c:pt>
                <c:pt idx="1">
                  <c:v>2023</c:v>
                </c:pt>
              </c:numCache>
            </c:numRef>
          </c:cat>
          <c:val>
            <c:numRef>
              <c:f>Feuil2!$B$33:$B$34</c:f>
              <c:numCache>
                <c:formatCode>General</c:formatCode>
                <c:ptCount val="2"/>
                <c:pt idx="0">
                  <c:v>209</c:v>
                </c:pt>
                <c:pt idx="1">
                  <c:v>217</c:v>
                </c:pt>
              </c:numCache>
            </c:numRef>
          </c:val>
          <c:extLst>
            <c:ext xmlns:c16="http://schemas.microsoft.com/office/drawing/2014/chart" uri="{C3380CC4-5D6E-409C-BE32-E72D297353CC}">
              <c16:uniqueId val="{00000000-309D-4AD1-9842-D76A979AC922}"/>
            </c:ext>
          </c:extLst>
        </c:ser>
        <c:ser>
          <c:idx val="1"/>
          <c:order val="1"/>
          <c:tx>
            <c:strRef>
              <c:f>Feuil2!$C$32</c:f>
              <c:strCache>
                <c:ptCount val="1"/>
                <c:pt idx="0">
                  <c:v>postes certifiés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Feuil2!$A$33:$A$34</c:f>
              <c:numCache>
                <c:formatCode>General</c:formatCode>
                <c:ptCount val="2"/>
                <c:pt idx="0">
                  <c:v>2022</c:v>
                </c:pt>
                <c:pt idx="1">
                  <c:v>2023</c:v>
                </c:pt>
              </c:numCache>
            </c:numRef>
          </c:cat>
          <c:val>
            <c:numRef>
              <c:f>Feuil2!$C$33:$C$34</c:f>
              <c:numCache>
                <c:formatCode>General</c:formatCode>
                <c:ptCount val="2"/>
                <c:pt idx="0">
                  <c:v>78</c:v>
                </c:pt>
                <c:pt idx="1">
                  <c:v>105</c:v>
                </c:pt>
              </c:numCache>
            </c:numRef>
          </c:val>
          <c:extLst>
            <c:ext xmlns:c16="http://schemas.microsoft.com/office/drawing/2014/chart" uri="{C3380CC4-5D6E-409C-BE32-E72D297353CC}">
              <c16:uniqueId val="{00000001-309D-4AD1-9842-D76A979AC922}"/>
            </c:ext>
          </c:extLst>
        </c:ser>
        <c:dLbls>
          <c:showLegendKey val="0"/>
          <c:showVal val="0"/>
          <c:showCatName val="0"/>
          <c:showSerName val="0"/>
          <c:showPercent val="0"/>
          <c:showBubbleSize val="0"/>
        </c:dLbls>
        <c:gapWidth val="219"/>
        <c:overlap val="-27"/>
        <c:axId val="1584279232"/>
        <c:axId val="1584276512"/>
      </c:barChart>
      <c:lineChart>
        <c:grouping val="standard"/>
        <c:varyColors val="0"/>
        <c:ser>
          <c:idx val="2"/>
          <c:order val="2"/>
          <c:tx>
            <c:strRef>
              <c:f>Feuil2!$D$32</c:f>
              <c:strCache>
                <c:ptCount val="1"/>
                <c:pt idx="0">
                  <c:v>taux de réussite</c:v>
                </c:pt>
              </c:strCache>
            </c:strRef>
          </c:tx>
          <c:spPr>
            <a:ln w="28575" cap="rnd">
              <a:solidFill>
                <a:schemeClr val="accent3"/>
              </a:solidFill>
              <a:round/>
            </a:ln>
            <a:effectLst/>
          </c:spPr>
          <c:marker>
            <c:symbol val="none"/>
          </c:marker>
          <c:dLbls>
            <c:dLbl>
              <c:idx val="0"/>
              <c:layout>
                <c:manualLayout>
                  <c:x val="-4.8044085555545681E-3"/>
                  <c:y val="3.76113836762287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09D-4AD1-9842-D76A979AC92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Feuil2!$A$33:$A$34</c:f>
              <c:numCache>
                <c:formatCode>General</c:formatCode>
                <c:ptCount val="2"/>
                <c:pt idx="0">
                  <c:v>2022</c:v>
                </c:pt>
                <c:pt idx="1">
                  <c:v>2023</c:v>
                </c:pt>
              </c:numCache>
            </c:numRef>
          </c:cat>
          <c:val>
            <c:numRef>
              <c:f>Feuil2!$D$33:$D$34</c:f>
              <c:numCache>
                <c:formatCode>0%</c:formatCode>
                <c:ptCount val="2"/>
                <c:pt idx="0">
                  <c:v>0.37320574162679426</c:v>
                </c:pt>
                <c:pt idx="1">
                  <c:v>0.4838709677419355</c:v>
                </c:pt>
              </c:numCache>
            </c:numRef>
          </c:val>
          <c:smooth val="0"/>
          <c:extLst>
            <c:ext xmlns:c16="http://schemas.microsoft.com/office/drawing/2014/chart" uri="{C3380CC4-5D6E-409C-BE32-E72D297353CC}">
              <c16:uniqueId val="{00000003-309D-4AD1-9842-D76A979AC922}"/>
            </c:ext>
          </c:extLst>
        </c:ser>
        <c:dLbls>
          <c:showLegendKey val="0"/>
          <c:showVal val="0"/>
          <c:showCatName val="0"/>
          <c:showSerName val="0"/>
          <c:showPercent val="0"/>
          <c:showBubbleSize val="0"/>
        </c:dLbls>
        <c:marker val="1"/>
        <c:smooth val="0"/>
        <c:axId val="1584274336"/>
        <c:axId val="1584273792"/>
      </c:lineChart>
      <c:catAx>
        <c:axId val="158427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584276512"/>
        <c:crosses val="autoZero"/>
        <c:auto val="1"/>
        <c:lblAlgn val="ctr"/>
        <c:lblOffset val="100"/>
        <c:noMultiLvlLbl val="0"/>
      </c:catAx>
      <c:valAx>
        <c:axId val="15842765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4279232"/>
        <c:crosses val="autoZero"/>
        <c:crossBetween val="between"/>
      </c:valAx>
      <c:valAx>
        <c:axId val="1584273792"/>
        <c:scaling>
          <c:orientation val="minMax"/>
        </c:scaling>
        <c:delete val="0"/>
        <c:axPos val="r"/>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1584274336"/>
        <c:crosses val="max"/>
        <c:crossBetween val="between"/>
      </c:valAx>
      <c:catAx>
        <c:axId val="1584274336"/>
        <c:scaling>
          <c:orientation val="minMax"/>
        </c:scaling>
        <c:delete val="1"/>
        <c:axPos val="b"/>
        <c:numFmt formatCode="General" sourceLinked="1"/>
        <c:majorTickMark val="none"/>
        <c:minorTickMark val="none"/>
        <c:tickLblPos val="nextTo"/>
        <c:crossAx val="158427379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Accumulation 2022-2023</a:t>
            </a:r>
          </a:p>
        </c:rich>
      </c:tx>
      <c:layout>
        <c:manualLayout>
          <c:xMode val="edge"/>
          <c:yMode val="edge"/>
          <c:x val="0.43586647975230225"/>
          <c:y val="0.2107142857142857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69803035131176E-2"/>
          <c:y val="0.21271822272215973"/>
          <c:w val="0.93464129483814529"/>
          <c:h val="0.61917432195975508"/>
        </c:manualLayout>
      </c:layout>
      <c:barChart>
        <c:barDir val="col"/>
        <c:grouping val="clustered"/>
        <c:varyColors val="0"/>
        <c:ser>
          <c:idx val="0"/>
          <c:order val="0"/>
          <c:tx>
            <c:strRef>
              <c:f>Feuil1!$D$52</c:f>
              <c:strCache>
                <c:ptCount val="1"/>
                <c:pt idx="0">
                  <c:v>cumul 2022-2023</c:v>
                </c:pt>
              </c:strCache>
            </c:strRef>
          </c:tx>
          <c:spPr>
            <a:solidFill>
              <a:schemeClr val="accent1"/>
            </a:solidFill>
            <a:ln>
              <a:noFill/>
            </a:ln>
            <a:effectLst/>
          </c:spPr>
          <c:invertIfNegative val="0"/>
          <c:dLbls>
            <c:dLbl>
              <c:idx val="0"/>
              <c:layout>
                <c:manualLayout>
                  <c:x val="-1.6606280390637097E-3"/>
                  <c:y val="0.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5B-4533-83F5-237FE8B33F1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Feuil1!$E$51:$J$51</c:f>
              <c:strCache>
                <c:ptCount val="6"/>
                <c:pt idx="0">
                  <c:v>cumul postes participants 2022/2023</c:v>
                </c:pt>
                <c:pt idx="1">
                  <c:v>niveau 1</c:v>
                </c:pt>
                <c:pt idx="2">
                  <c:v>niveau 2</c:v>
                </c:pt>
                <c:pt idx="3">
                  <c:v>niveau 3</c:v>
                </c:pt>
                <c:pt idx="4">
                  <c:v>niveau 4</c:v>
                </c:pt>
                <c:pt idx="5">
                  <c:v>postes certifiés</c:v>
                </c:pt>
              </c:strCache>
            </c:strRef>
          </c:cat>
          <c:val>
            <c:numRef>
              <c:f>Feuil1!$E$52:$J$52</c:f>
              <c:numCache>
                <c:formatCode>General</c:formatCode>
                <c:ptCount val="6"/>
                <c:pt idx="0">
                  <c:v>426</c:v>
                </c:pt>
                <c:pt idx="1">
                  <c:v>8</c:v>
                </c:pt>
                <c:pt idx="2">
                  <c:v>90</c:v>
                </c:pt>
                <c:pt idx="3">
                  <c:v>117</c:v>
                </c:pt>
                <c:pt idx="4">
                  <c:v>211</c:v>
                </c:pt>
                <c:pt idx="5">
                  <c:v>183</c:v>
                </c:pt>
              </c:numCache>
            </c:numRef>
          </c:val>
          <c:extLst>
            <c:ext xmlns:c16="http://schemas.microsoft.com/office/drawing/2014/chart" uri="{C3380CC4-5D6E-409C-BE32-E72D297353CC}">
              <c16:uniqueId val="{00000000-ED45-48AC-8DF4-624B0896814D}"/>
            </c:ext>
          </c:extLst>
        </c:ser>
        <c:dLbls>
          <c:showLegendKey val="0"/>
          <c:showVal val="0"/>
          <c:showCatName val="0"/>
          <c:showSerName val="0"/>
          <c:showPercent val="0"/>
          <c:showBubbleSize val="0"/>
        </c:dLbls>
        <c:gapWidth val="219"/>
        <c:overlap val="-27"/>
        <c:axId val="1584274880"/>
        <c:axId val="1584283040"/>
      </c:barChart>
      <c:catAx>
        <c:axId val="1584274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4283040"/>
        <c:crosses val="autoZero"/>
        <c:auto val="1"/>
        <c:lblAlgn val="ctr"/>
        <c:lblOffset val="100"/>
        <c:noMultiLvlLbl val="0"/>
      </c:catAx>
      <c:valAx>
        <c:axId val="1584283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84274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0.12517</cdr:x>
      <cdr:y>0</cdr:y>
    </cdr:from>
    <cdr:to>
      <cdr:x>0.28419</cdr:x>
      <cdr:y>0.2112</cdr:y>
    </cdr:to>
    <cdr:sp macro="" textlink="">
      <cdr:nvSpPr>
        <cdr:cNvPr id="2" name="Flèche courbée vers le bas 1"/>
        <cdr:cNvSpPr/>
      </cdr:nvSpPr>
      <cdr:spPr>
        <a:xfrm xmlns:a="http://schemas.openxmlformats.org/drawingml/2006/main">
          <a:off x="957283" y="-2241489"/>
          <a:ext cx="1216139" cy="751027"/>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fr-FR"/>
        </a:p>
      </cdr:txBody>
    </cdr:sp>
  </cdr:relSizeAnchor>
  <cdr:relSizeAnchor xmlns:cdr="http://schemas.openxmlformats.org/drawingml/2006/chartDrawing">
    <cdr:from>
      <cdr:x>0.11199</cdr:x>
      <cdr:y>0</cdr:y>
    </cdr:from>
    <cdr:to>
      <cdr:x>0.64339</cdr:x>
      <cdr:y>0.21972</cdr:y>
    </cdr:to>
    <cdr:sp macro="" textlink="">
      <cdr:nvSpPr>
        <cdr:cNvPr id="3" name="Flèche courbée vers le bas 2"/>
        <cdr:cNvSpPr/>
      </cdr:nvSpPr>
      <cdr:spPr>
        <a:xfrm xmlns:a="http://schemas.openxmlformats.org/drawingml/2006/main">
          <a:off x="856491" y="-2241489"/>
          <a:ext cx="4063993" cy="781324"/>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0.10492</cdr:x>
      <cdr:y>0</cdr:y>
    </cdr:from>
    <cdr:to>
      <cdr:x>0.45214</cdr:x>
      <cdr:y>0.22227</cdr:y>
    </cdr:to>
    <cdr:sp macro="" textlink="">
      <cdr:nvSpPr>
        <cdr:cNvPr id="4" name="Flèche courbée vers le bas 3"/>
        <cdr:cNvSpPr/>
      </cdr:nvSpPr>
      <cdr:spPr>
        <a:xfrm xmlns:a="http://schemas.openxmlformats.org/drawingml/2006/main">
          <a:off x="802411" y="-2329329"/>
          <a:ext cx="2655438" cy="790392"/>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dr:relSizeAnchor xmlns:cdr="http://schemas.openxmlformats.org/drawingml/2006/chartDrawing">
    <cdr:from>
      <cdr:x>0.74517</cdr:x>
      <cdr:y>0.23018</cdr:y>
    </cdr:from>
    <cdr:to>
      <cdr:x>0.94928</cdr:x>
      <cdr:y>0.42597</cdr:y>
    </cdr:to>
    <cdr:sp macro="" textlink="">
      <cdr:nvSpPr>
        <cdr:cNvPr id="5" name="Flèche courbée vers le bas 4"/>
        <cdr:cNvSpPr/>
      </cdr:nvSpPr>
      <cdr:spPr>
        <a:xfrm xmlns:a="http://schemas.openxmlformats.org/drawingml/2006/main">
          <a:off x="5698836" y="818527"/>
          <a:ext cx="1560946" cy="696235"/>
        </a:xfrm>
        <a:prstGeom xmlns:a="http://schemas.openxmlformats.org/drawingml/2006/main" prst="curvedDownArrow">
          <a:avLst/>
        </a:prstGeom>
      </cdr:spPr>
      <cdr:style>
        <a:lnRef xmlns:a="http://schemas.openxmlformats.org/drawingml/2006/main" idx="2">
          <a:schemeClr val="accent2">
            <a:shade val="50000"/>
          </a:schemeClr>
        </a:lnRef>
        <a:fillRef xmlns:a="http://schemas.openxmlformats.org/drawingml/2006/main" idx="1">
          <a:schemeClr val="accent2"/>
        </a:fillRef>
        <a:effectRef xmlns:a="http://schemas.openxmlformats.org/drawingml/2006/main" idx="0">
          <a:schemeClr val="accent2"/>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fr-F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Espace réservé du numéro de diapositive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CA66A76D-5662-4CD7-92F5-12CC1A896D39}" type="slidenum">
              <a:rPr lang="fr-FR" smtClean="0"/>
              <a:t>‹#›</a:t>
            </a:fld>
            <a:endParaRPr lang="fr-FR" dirty="0"/>
          </a:p>
        </p:txBody>
      </p:sp>
    </p:spTree>
    <p:extLst>
      <p:ext uri="{BB962C8B-B14F-4D97-AF65-F5344CB8AC3E}">
        <p14:creationId xmlns:p14="http://schemas.microsoft.com/office/powerpoint/2010/main" val="346000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F8445DA-22A8-4F41-8DE0-CDCC54969472}" type="slidenum">
              <a:rPr lang="en-US" smtClean="0"/>
              <a:t>11</a:t>
            </a:fld>
            <a:endParaRPr lang="en-US"/>
          </a:p>
        </p:txBody>
      </p:sp>
    </p:spTree>
    <p:extLst>
      <p:ext uri="{BB962C8B-B14F-4D97-AF65-F5344CB8AC3E}">
        <p14:creationId xmlns:p14="http://schemas.microsoft.com/office/powerpoint/2010/main" val="3592829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fr-FR"/>
              <a:t>Modifiez le style du titre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0D5F51BD-A324-4455-91AD-5D71787E22F5}" type="datetime1">
              <a:rPr lang="fr-FR"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3546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8763C1C-4918-4209-8FC8-70E4B13D4AD7}" type="datetime1">
              <a:rPr lang="fr-FR"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056760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6EEA204-925C-45C1-8802-4DD7C0D23279}" type="datetime1">
              <a:rPr lang="fr-FR"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529022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196396"/>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196396"/>
            <a:ext cx="53848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2"/>
          <p:cNvSpPr>
            <a:spLocks noGrp="1"/>
          </p:cNvSpPr>
          <p:nvPr>
            <p:ph type="body" sz="quarter" idx="10"/>
          </p:nvPr>
        </p:nvSpPr>
        <p:spPr>
          <a:xfrm>
            <a:off x="609600" y="1676400"/>
            <a:ext cx="5384800" cy="457200"/>
          </a:xfrm>
          <a:prstGeom prst="roundRect">
            <a:avLst/>
          </a:prstGeom>
          <a:solidFill>
            <a:schemeClr val="tx2"/>
          </a:solidFill>
          <a:ln>
            <a:solidFill>
              <a:schemeClr val="tx2"/>
            </a:solidFill>
          </a:ln>
        </p:spPr>
        <p:txBody>
          <a:bodyPr>
            <a:normAutofit/>
          </a:bodyPr>
          <a:lstStyle>
            <a:lvl1pPr marL="0" indent="0" algn="ctr">
              <a:buNone/>
              <a:defRPr sz="1800" b="1">
                <a:solidFill>
                  <a:schemeClr val="bg1"/>
                </a:solidFill>
              </a:defRPr>
            </a:lvl1pPr>
          </a:lstStyle>
          <a:p>
            <a:pPr lvl="0"/>
            <a:endParaRPr lang="en-US" dirty="0"/>
          </a:p>
        </p:txBody>
      </p:sp>
      <p:sp>
        <p:nvSpPr>
          <p:cNvPr id="14" name="Text Placeholder 12"/>
          <p:cNvSpPr>
            <a:spLocks noGrp="1"/>
          </p:cNvSpPr>
          <p:nvPr>
            <p:ph type="body" sz="quarter" idx="11"/>
          </p:nvPr>
        </p:nvSpPr>
        <p:spPr>
          <a:xfrm>
            <a:off x="6197600" y="1676400"/>
            <a:ext cx="5384800" cy="457200"/>
          </a:xfrm>
          <a:prstGeom prst="roundRect">
            <a:avLst/>
          </a:prstGeom>
          <a:solidFill>
            <a:schemeClr val="tx2"/>
          </a:solidFill>
          <a:ln>
            <a:solidFill>
              <a:schemeClr val="tx2"/>
            </a:solidFill>
          </a:ln>
        </p:spPr>
        <p:txBody>
          <a:bodyPr>
            <a:normAutofit/>
          </a:bodyPr>
          <a:lstStyle>
            <a:lvl1pPr marL="0" indent="0" algn="ctr">
              <a:buNone/>
              <a:defRPr sz="1800" b="1">
                <a:solidFill>
                  <a:schemeClr val="bg1"/>
                </a:solidFill>
              </a:defRPr>
            </a:lvl1pPr>
          </a:lstStyle>
          <a:p>
            <a:pPr lvl="0"/>
            <a:endParaRPr lang="en-US" dirty="0"/>
          </a:p>
        </p:txBody>
      </p:sp>
      <p:sp>
        <p:nvSpPr>
          <p:cNvPr id="15" name="Text Placeholder 7"/>
          <p:cNvSpPr>
            <a:spLocks noGrp="1"/>
          </p:cNvSpPr>
          <p:nvPr>
            <p:ph type="body" sz="quarter" idx="12" hasCustomPrompt="1"/>
          </p:nvPr>
        </p:nvSpPr>
        <p:spPr>
          <a:xfrm>
            <a:off x="609600" y="6400800"/>
            <a:ext cx="10160000" cy="228600"/>
          </a:xfrm>
        </p:spPr>
        <p:txBody>
          <a:bodyPr anchor="b">
            <a:noAutofit/>
          </a:bodyPr>
          <a:lstStyle>
            <a:lvl1pPr marL="0" indent="0">
              <a:buNone/>
              <a:defRPr sz="1200">
                <a:solidFill>
                  <a:schemeClr val="bg1">
                    <a:lumMod val="65000"/>
                  </a:schemeClr>
                </a:solidFill>
              </a:defRPr>
            </a:lvl1pPr>
          </a:lstStyle>
          <a:p>
            <a:pPr lvl="0"/>
            <a:r>
              <a:rPr lang="en-US" dirty="0"/>
              <a:t>Source, Notes, Abbreviations</a:t>
            </a:r>
          </a:p>
        </p:txBody>
      </p:sp>
    </p:spTree>
    <p:extLst>
      <p:ext uri="{BB962C8B-B14F-4D97-AF65-F5344CB8AC3E}">
        <p14:creationId xmlns:p14="http://schemas.microsoft.com/office/powerpoint/2010/main" val="7933550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9939DCC0-AA72-45BB-9235-E47B35CC3F88}" type="datetime1">
              <a:rPr lang="fr-FR"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88878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fr-FR"/>
              <a:t>Modifiez le style du titre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9A1B91FD-9411-46EB-A552-A2E084DF9662}" type="datetime1">
              <a:rPr lang="fr-FR" smtClean="0"/>
              <a:t>05/06/2024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1932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D74D7F9-10F1-453F-9B0F-A395FBEAACF6}" type="datetime1">
              <a:rPr lang="fr-FR" smtClean="0"/>
              <a:t>05/06/2024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113303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fr-FR"/>
              <a:t>Modifiez le style du titre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109728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6217920" y="2582334"/>
            <a:ext cx="4937760" cy="33782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27609430-3CA4-4A1F-86B1-043B623EDF90}" type="datetime1">
              <a:rPr lang="fr-FR" smtClean="0"/>
              <a:t>05/06/2024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7807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59E3F0C-2D90-44CD-85BF-454A33F74420}" type="datetime1">
              <a:rPr lang="fr-FR" smtClean="0"/>
              <a:t>05/06/2024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4953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EE3AC0F-BDD9-4E75-9F4B-DB255E03D245}" type="datetime1">
              <a:rPr lang="fr-FR" smtClean="0"/>
              <a:t>05/06/2024</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2844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fr-FR"/>
              <a:t>Modifiez le style du titre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A03DC9D-8822-40F0-8EB5-D0C120FE45C6}" type="datetime1">
              <a:rPr lang="fr-FR" smtClean="0"/>
              <a:t>05/06/2024</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19954A3-9DFD-4C44-94BA-B95130A3BA1C}" type="slidenum">
              <a:rPr lang="en-US" smtClean="0"/>
              <a:t>‹#›</a:t>
            </a:fld>
            <a:endParaRPr lang="en-US" dirty="0"/>
          </a:p>
        </p:txBody>
      </p:sp>
    </p:spTree>
    <p:extLst>
      <p:ext uri="{BB962C8B-B14F-4D97-AF65-F5344CB8AC3E}">
        <p14:creationId xmlns:p14="http://schemas.microsoft.com/office/powerpoint/2010/main" val="3080367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fr-FR"/>
              <a:t>Modifiez le style du titre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FD043D40-1C90-44E4-9065-853AA6AC61CC}" type="datetime1">
              <a:rPr lang="fr-FR" smtClean="0"/>
              <a:t>05/06/2024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80623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fr-FR"/>
              <a:t>Modifiez le style du titre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8DA0E4C-5693-426F-AC1D-644F381BDEEF}" type="datetime1">
              <a:rPr lang="fr-FR" smtClean="0"/>
              <a:t>05/06/2024</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D57F1E4F-1CFF-5643-939E-217C01CDF56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837736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097280" y="2578442"/>
            <a:ext cx="10058400" cy="1746669"/>
          </a:xfrm>
        </p:spPr>
        <p:txBody>
          <a:bodyPr>
            <a:noAutofit/>
          </a:bodyPr>
          <a:lstStyle/>
          <a:p>
            <a:pPr algn="ctr"/>
            <a:r>
              <a:rPr lang="fr-FR" sz="4400" b="1" dirty="0">
                <a:solidFill>
                  <a:schemeClr val="tx1"/>
                </a:solidFill>
              </a:rPr>
              <a:t>OVERVIEW OF HIV TESTING SITES CERTIFICATION PROGRAM IN COTE D’IVOIRE</a:t>
            </a:r>
          </a:p>
        </p:txBody>
      </p:sp>
      <p:sp>
        <p:nvSpPr>
          <p:cNvPr id="3" name="Sous-titre 2"/>
          <p:cNvSpPr>
            <a:spLocks noGrp="1"/>
          </p:cNvSpPr>
          <p:nvPr>
            <p:ph type="subTitle" idx="1"/>
          </p:nvPr>
        </p:nvSpPr>
        <p:spPr/>
        <p:txBody>
          <a:bodyPr>
            <a:normAutofit fontScale="47500" lnSpcReduction="20000"/>
          </a:bodyPr>
          <a:lstStyle/>
          <a:p>
            <a:pPr algn="ctr"/>
            <a:r>
              <a:rPr lang="fr-FR" b="1" dirty="0"/>
              <a:t>OSSEY CHO INES PRISCA </a:t>
            </a:r>
            <a:endParaRPr lang="fr-FR" dirty="0"/>
          </a:p>
          <a:p>
            <a:pPr algn="ctr"/>
            <a:r>
              <a:rPr lang="en-GB" dirty="0"/>
              <a:t>Pharmacist Biologist, Certification program coordinator</a:t>
            </a:r>
          </a:p>
          <a:p>
            <a:pPr algn="ctr"/>
            <a:r>
              <a:rPr lang="en-GB" b="1" dirty="0"/>
              <a:t>MOH/NPHL</a:t>
            </a:r>
            <a:endParaRPr lang="en-GB" dirty="0"/>
          </a:p>
          <a:p>
            <a:pPr algn="ctr"/>
            <a:r>
              <a:rPr lang="en-GB" b="1" dirty="0"/>
              <a:t>RTCQI best practise meeting, Cape Town, 06/06/2024</a:t>
            </a:r>
            <a:endParaRPr lang="fr-FR" dirty="0"/>
          </a:p>
          <a:p>
            <a:pPr algn="ctr"/>
            <a:endParaRPr lang="fr-FR" dirty="0"/>
          </a:p>
        </p:txBody>
      </p:sp>
      <p:sp>
        <p:nvSpPr>
          <p:cNvPr id="6" name="Rectangle à coins arrondis 5"/>
          <p:cNvSpPr/>
          <p:nvPr/>
        </p:nvSpPr>
        <p:spPr>
          <a:xfrm>
            <a:off x="840260" y="524493"/>
            <a:ext cx="2433320" cy="662305"/>
          </a:xfrm>
          <a:prstGeom prst="round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MINISTERE DE LA SANTE DE </a:t>
            </a:r>
            <a:r>
              <a:rPr lang="en-GB" sz="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L’HYGIENE PUBLIQUE ET DE LA </a:t>
            </a:r>
            <a:r>
              <a:rPr lang="en-US" sz="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COUVERTURE MALADIE UNIVERSELLE</a:t>
            </a:r>
            <a:endParaRPr lang="fr-FR" sz="1100" dirty="0">
              <a:effectLst/>
              <a:ea typeface="Calibri" panose="020F0502020204030204" pitchFamily="34" charset="0"/>
              <a:cs typeface="Times New Roman" panose="02020603050405020304" pitchFamily="18" charset="0"/>
            </a:endParaRPr>
          </a:p>
          <a:p>
            <a:pPr>
              <a:lnSpc>
                <a:spcPct val="115000"/>
              </a:lnSpc>
              <a:spcAft>
                <a:spcPts val="1000"/>
              </a:spcAft>
            </a:pPr>
            <a:r>
              <a:rPr lang="en-GB" sz="800" b="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US" sz="800" b="1" dirty="0">
                <a:effectLst/>
                <a:ea typeface="Calibri" panose="020F0502020204030204" pitchFamily="34" charset="0"/>
                <a:cs typeface="Times New Roman" panose="02020603050405020304" pitchFamily="18" charset="0"/>
              </a:rPr>
              <a:t>DE</a:t>
            </a:r>
            <a:endParaRPr lang="fr-FR" sz="1100" dirty="0">
              <a:effectLst/>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ea typeface="Calibri" panose="020F0502020204030204" pitchFamily="34" charset="0"/>
                <a:cs typeface="Times New Roman" panose="02020603050405020304" pitchFamily="18" charset="0"/>
              </a:rPr>
              <a:t> </a:t>
            </a:r>
            <a:endParaRPr lang="fr-FR" sz="1100" dirty="0">
              <a:effectLst/>
              <a:ea typeface="Calibri" panose="020F0502020204030204" pitchFamily="34" charset="0"/>
              <a:cs typeface="Times New Roman" panose="02020603050405020304" pitchFamily="18" charset="0"/>
            </a:endParaRPr>
          </a:p>
        </p:txBody>
      </p:sp>
      <p:pic>
        <p:nvPicPr>
          <p:cNvPr id="7" name="Image 6" descr="IMG-20210429-WA002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67920" y="608851"/>
            <a:ext cx="1778000" cy="1096124"/>
          </a:xfrm>
          <a:prstGeom prst="rect">
            <a:avLst/>
          </a:prstGeom>
          <a:noFill/>
          <a:ln>
            <a:noFill/>
          </a:ln>
        </p:spPr>
      </p:pic>
      <p:sp>
        <p:nvSpPr>
          <p:cNvPr id="9" name="Rectangle à coins arrondis 8"/>
          <p:cNvSpPr/>
          <p:nvPr/>
        </p:nvSpPr>
        <p:spPr>
          <a:xfrm>
            <a:off x="8486989" y="331356"/>
            <a:ext cx="2022475" cy="591282"/>
          </a:xfrm>
          <a:prstGeom prst="roundRect">
            <a:avLst/>
          </a:prstGeom>
          <a:noFill/>
          <a:ln w="25400" cap="flat" cmpd="sng" algn="ctr">
            <a:solidFill>
              <a:schemeClr val="bg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800" b="1" dirty="0">
                <a:effectLst/>
                <a:latin typeface="Times New Roman" panose="02020603050405020304" pitchFamily="18" charset="0"/>
                <a:ea typeface="Calibri" panose="020F0502020204030204" pitchFamily="34" charset="0"/>
                <a:cs typeface="Times New Roman" panose="02020603050405020304" pitchFamily="18" charset="0"/>
              </a:rPr>
              <a:t>REPUBLQUE DE CÔTED’IVOIRE</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800" b="1" dirty="0">
                <a:effectLst/>
                <a:latin typeface="Times New Roman" panose="02020603050405020304" pitchFamily="18" charset="0"/>
                <a:ea typeface="Calibri" panose="020F0502020204030204" pitchFamily="34" charset="0"/>
                <a:cs typeface="Times New Roman" panose="02020603050405020304" pitchFamily="18" charset="0"/>
              </a:rPr>
              <a:t>Union-Discipline-Travail</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age 9"/>
          <p:cNvPicPr/>
          <p:nvPr/>
        </p:nvPicPr>
        <p:blipFill>
          <a:blip r:embed="rId3">
            <a:extLst>
              <a:ext uri="{28A0092B-C50C-407E-A947-70E740481C1C}">
                <a14:useLocalDpi xmlns:a14="http://schemas.microsoft.com/office/drawing/2010/main" val="0"/>
              </a:ext>
            </a:extLst>
          </a:blip>
          <a:srcRect/>
          <a:stretch>
            <a:fillRect/>
          </a:stretch>
        </p:blipFill>
        <p:spPr bwMode="auto">
          <a:xfrm>
            <a:off x="8794328" y="723900"/>
            <a:ext cx="1407795" cy="790575"/>
          </a:xfrm>
          <a:prstGeom prst="rect">
            <a:avLst/>
          </a:prstGeom>
          <a:noFill/>
        </p:spPr>
      </p:pic>
      <p:pic>
        <p:nvPicPr>
          <p:cNvPr id="11" name="Image 10"/>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76581" y="5598620"/>
            <a:ext cx="899795" cy="715010"/>
          </a:xfrm>
          <a:prstGeom prst="rect">
            <a:avLst/>
          </a:prstGeom>
          <a:noFill/>
          <a:ln>
            <a:noFill/>
          </a:ln>
        </p:spPr>
      </p:pic>
      <p:pic>
        <p:nvPicPr>
          <p:cNvPr id="4" name="Imag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4814" y="209550"/>
            <a:ext cx="1683327" cy="1368075"/>
          </a:xfrm>
          <a:prstGeom prst="rect">
            <a:avLst/>
          </a:prstGeom>
        </p:spPr>
      </p:pic>
    </p:spTree>
    <p:extLst>
      <p:ext uri="{BB962C8B-B14F-4D97-AF65-F5344CB8AC3E}">
        <p14:creationId xmlns:p14="http://schemas.microsoft.com/office/powerpoint/2010/main" val="13215944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7640B351-70D0-442B-BA44-73442945CE91}"/>
              </a:ext>
            </a:extLst>
          </p:cNvPr>
          <p:cNvSpPr>
            <a:spLocks noGrp="1"/>
          </p:cNvSpPr>
          <p:nvPr>
            <p:ph type="title"/>
          </p:nvPr>
        </p:nvSpPr>
        <p:spPr>
          <a:xfrm>
            <a:off x="1537856" y="133246"/>
            <a:ext cx="9040088" cy="1009754"/>
          </a:xfrm>
        </p:spPr>
        <p:txBody>
          <a:bodyPr>
            <a:normAutofit fontScale="90000"/>
          </a:bodyPr>
          <a:lstStyle/>
          <a:p>
            <a:pPr algn="ctr"/>
            <a:r>
              <a:rPr lang="fr-FR" b="1" dirty="0"/>
              <a:t>ASSESSMENT TOOL</a:t>
            </a:r>
            <a:br>
              <a:rPr lang="fr-FR" dirty="0"/>
            </a:br>
            <a:endParaRPr lang="fr-FR" dirty="0"/>
          </a:p>
        </p:txBody>
      </p:sp>
      <p:sp>
        <p:nvSpPr>
          <p:cNvPr id="2" name="Content Placeholder 1"/>
          <p:cNvSpPr>
            <a:spLocks noGrp="1"/>
          </p:cNvSpPr>
          <p:nvPr>
            <p:ph idx="1"/>
          </p:nvPr>
        </p:nvSpPr>
        <p:spPr>
          <a:xfrm>
            <a:off x="4600575" y="981389"/>
            <a:ext cx="5534025" cy="780945"/>
          </a:xfrm>
        </p:spPr>
        <p:txBody>
          <a:bodyPr/>
          <a:lstStyle/>
          <a:p>
            <a:r>
              <a:rPr lang="fr-FR" b="1" dirty="0">
                <a:solidFill>
                  <a:srgbClr val="00B0F0"/>
                </a:solidFill>
              </a:rPr>
              <a:t>SPI-RT CHECKLIST</a:t>
            </a:r>
          </a:p>
          <a:p>
            <a:endParaRPr lang="fr-FR" dirty="0"/>
          </a:p>
        </p:txBody>
      </p:sp>
      <p:graphicFrame>
        <p:nvGraphicFramePr>
          <p:cNvPr id="5" name="Table 4"/>
          <p:cNvGraphicFramePr>
            <a:graphicFrameLocks noGrp="1"/>
          </p:cNvGraphicFramePr>
          <p:nvPr>
            <p:extLst>
              <p:ext uri="{D42A27DB-BD31-4B8C-83A1-F6EECF244321}">
                <p14:modId xmlns:p14="http://schemas.microsoft.com/office/powerpoint/2010/main" val="2209808994"/>
              </p:ext>
            </p:extLst>
          </p:nvPr>
        </p:nvGraphicFramePr>
        <p:xfrm>
          <a:off x="6334126" y="2426400"/>
          <a:ext cx="5724524" cy="3105148"/>
        </p:xfrm>
        <a:graphic>
          <a:graphicData uri="http://schemas.openxmlformats.org/drawingml/2006/table">
            <a:tbl>
              <a:tblPr firstRow="1" firstCol="1" bandRow="1"/>
              <a:tblGrid>
                <a:gridCol w="1103521">
                  <a:extLst>
                    <a:ext uri="{9D8B030D-6E8A-4147-A177-3AD203B41FA5}">
                      <a16:colId xmlns:a16="http://schemas.microsoft.com/office/drawing/2014/main" val="1553005083"/>
                    </a:ext>
                  </a:extLst>
                </a:gridCol>
                <a:gridCol w="1172954">
                  <a:extLst>
                    <a:ext uri="{9D8B030D-6E8A-4147-A177-3AD203B41FA5}">
                      <a16:colId xmlns:a16="http://schemas.microsoft.com/office/drawing/2014/main" val="1495543754"/>
                    </a:ext>
                  </a:extLst>
                </a:gridCol>
                <a:gridCol w="3448049">
                  <a:extLst>
                    <a:ext uri="{9D8B030D-6E8A-4147-A177-3AD203B41FA5}">
                      <a16:colId xmlns:a16="http://schemas.microsoft.com/office/drawing/2014/main" val="2764243901"/>
                    </a:ext>
                  </a:extLst>
                </a:gridCol>
              </a:tblGrid>
              <a:tr h="350247">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effectLst/>
                          <a:latin typeface="Calibri" panose="020F0502020204030204" pitchFamily="34" charset="0"/>
                          <a:ea typeface="Calibri" panose="020F0502020204030204" pitchFamily="34" charset="0"/>
                        </a:rPr>
                        <a:t>Niveaux</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effectLst/>
                          <a:latin typeface="Calibri" panose="020F0502020204030204" pitchFamily="34" charset="0"/>
                          <a:ea typeface="Calibri" panose="020F0502020204030204" pitchFamily="34" charset="0"/>
                        </a:rPr>
                        <a:t>Score</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err="1">
                          <a:effectLst/>
                          <a:latin typeface="Calibri" panose="020F0502020204030204" pitchFamily="34" charset="0"/>
                          <a:ea typeface="Calibri" panose="020F0502020204030204" pitchFamily="34" charset="0"/>
                        </a:rPr>
                        <a:t>Results</a:t>
                      </a:r>
                      <a:endParaRPr lang="en-US" sz="1800" dirty="0">
                        <a:effectLst/>
                        <a:latin typeface="Calibri" panose="020F0502020204030204" pitchFamily="34" charset="0"/>
                        <a:ea typeface="Calibri" panose="020F050202020403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0806208"/>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a:solidFill>
                            <a:srgbClr val="FFFFFF"/>
                          </a:solidFill>
                          <a:effectLst/>
                          <a:latin typeface="Calibri" panose="020F0502020204030204" pitchFamily="34" charset="0"/>
                          <a:ea typeface="Calibri" panose="020F0502020204030204" pitchFamily="34" charset="0"/>
                        </a:rPr>
                        <a:t> Niveau 0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less</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than</a:t>
                      </a:r>
                      <a:r>
                        <a:rPr lang="fr-FR" sz="1800" dirty="0">
                          <a:effectLst/>
                          <a:latin typeface="Calibri" panose="020F0502020204030204" pitchFamily="34" charset="0"/>
                          <a:ea typeface="Calibri" panose="020F0502020204030204" pitchFamily="34" charset="0"/>
                        </a:rPr>
                        <a:t> 40%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alibri" panose="020F0502020204030204" pitchFamily="34" charset="0"/>
                          <a:ea typeface="Calibri" panose="020F0502020204030204" pitchFamily="34" charset="0"/>
                        </a:rPr>
                        <a:t>Need for improvement in all areas and immediate correction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7044537"/>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solidFill>
                            <a:srgbClr val="FFFFFF"/>
                          </a:solidFill>
                          <a:effectLst/>
                          <a:latin typeface="Calibri" panose="020F0502020204030204" pitchFamily="34" charset="0"/>
                          <a:ea typeface="Calibri" panose="020F0502020204030204" pitchFamily="34" charset="0"/>
                        </a:rPr>
                        <a:t> Niveau 1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330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a:effectLst/>
                          <a:latin typeface="Calibri" panose="020F0502020204030204" pitchFamily="34" charset="0"/>
                          <a:ea typeface="Calibri" panose="020F0502020204030204" pitchFamily="34" charset="0"/>
                        </a:rPr>
                        <a:t> 40% - 59%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800" dirty="0">
                          <a:effectLst/>
                          <a:latin typeface="Calibri" panose="020F0502020204030204" pitchFamily="34" charset="0"/>
                          <a:ea typeface="Calibri" panose="020F0502020204030204" pitchFamily="34" charset="0"/>
                        </a:rPr>
                        <a:t>Need for improvement in specific domains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17602266"/>
                  </a:ext>
                </a:extLst>
              </a:tr>
              <a:tr h="364701">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dirty="0">
                          <a:solidFill>
                            <a:srgbClr val="FFFFFF"/>
                          </a:solidFill>
                          <a:effectLst/>
                          <a:latin typeface="Calibri" panose="020F0502020204030204" pitchFamily="34" charset="0"/>
                          <a:ea typeface="Calibri" panose="020F0502020204030204" pitchFamily="34" charset="0"/>
                        </a:rPr>
                        <a:t> Niveau 2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a:effectLst/>
                          <a:latin typeface="Calibri" panose="020F0502020204030204" pitchFamily="34" charset="0"/>
                          <a:ea typeface="Calibri" panose="020F0502020204030204" pitchFamily="34" charset="0"/>
                        </a:rPr>
                        <a:t> 60% -79%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err="1">
                          <a:effectLst/>
                          <a:latin typeface="Calibri" panose="020F0502020204030204" pitchFamily="34" charset="0"/>
                          <a:ea typeface="Calibri" panose="020F0502020204030204" pitchFamily="34" charset="0"/>
                        </a:rPr>
                        <a:t>Partially</a:t>
                      </a:r>
                      <a:r>
                        <a:rPr lang="fr-FR" sz="1800" dirty="0">
                          <a:effectLst/>
                          <a:latin typeface="Calibri" panose="020F0502020204030204" pitchFamily="34" charset="0"/>
                          <a:ea typeface="Calibri" panose="020F0502020204030204" pitchFamily="34" charset="0"/>
                        </a:rPr>
                        <a:t> </a:t>
                      </a:r>
                      <a:r>
                        <a:rPr lang="fr-FR" sz="1800" dirty="0" err="1">
                          <a:effectLst/>
                          <a:latin typeface="Calibri" panose="020F0502020204030204" pitchFamily="34" charset="0"/>
                          <a:ea typeface="Calibri" panose="020F0502020204030204" pitchFamily="34" charset="0"/>
                        </a:rPr>
                        <a:t>eligible</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7443488"/>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a:solidFill>
                            <a:srgbClr val="FFFFFF"/>
                          </a:solidFill>
                          <a:effectLst/>
                          <a:latin typeface="Calibri" panose="020F0502020204030204" pitchFamily="34" charset="0"/>
                          <a:ea typeface="Calibri" panose="020F0502020204030204" pitchFamily="34" charset="0"/>
                        </a:rPr>
                        <a:t> Niveau 3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a:effectLst/>
                          <a:latin typeface="Calibri" panose="020F0502020204030204" pitchFamily="34" charset="0"/>
                          <a:ea typeface="Calibri" panose="020F0502020204030204" pitchFamily="34" charset="0"/>
                        </a:rPr>
                        <a:t> 80% -89%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Close to certification</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62812534"/>
                  </a:ext>
                </a:extLst>
              </a:tr>
              <a:tr h="597550">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b="1">
                          <a:solidFill>
                            <a:srgbClr val="FFFFFF"/>
                          </a:solidFill>
                          <a:effectLst/>
                          <a:latin typeface="Calibri" panose="020F0502020204030204" pitchFamily="34" charset="0"/>
                          <a:ea typeface="Calibri" panose="020F0502020204030204" pitchFamily="34" charset="0"/>
                        </a:rPr>
                        <a:t> Niveau 4 </a:t>
                      </a:r>
                      <a:endParaRPr lang="en-US" sz="180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 90% or </a:t>
                      </a:r>
                      <a:r>
                        <a:rPr lang="fr-FR" sz="1800" dirty="0" err="1">
                          <a:effectLst/>
                          <a:latin typeface="Calibri" panose="020F0502020204030204" pitchFamily="34" charset="0"/>
                          <a:ea typeface="Calibri" panose="020F0502020204030204" pitchFamily="34" charset="0"/>
                        </a:rPr>
                        <a:t>above</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800" dirty="0">
                          <a:effectLst/>
                          <a:latin typeface="Calibri" panose="020F0502020204030204" pitchFamily="34" charset="0"/>
                          <a:ea typeface="Calibri" panose="020F0502020204030204" pitchFamily="34" charset="0"/>
                        </a:rPr>
                        <a:t>Eligible to certification </a:t>
                      </a:r>
                      <a:endParaRPr lang="en-US" sz="1800" dirty="0">
                        <a:effectLst/>
                        <a:latin typeface="Calibri" panose="020F0502020204030204" pitchFamily="34"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0354268"/>
                  </a:ext>
                </a:extLst>
              </a:tr>
            </a:tbl>
          </a:graphicData>
        </a:graphic>
      </p:graphicFrame>
      <p:graphicFrame>
        <p:nvGraphicFramePr>
          <p:cNvPr id="6" name="Tableau 5">
            <a:extLst>
              <a:ext uri="{FF2B5EF4-FFF2-40B4-BE49-F238E27FC236}">
                <a16:creationId xmlns:a16="http://schemas.microsoft.com/office/drawing/2014/main" id="{4A031CE6-885C-4F00-9C5B-26888DED072F}"/>
              </a:ext>
            </a:extLst>
          </p:cNvPr>
          <p:cNvGraphicFramePr>
            <a:graphicFrameLocks noGrp="1"/>
          </p:cNvGraphicFramePr>
          <p:nvPr>
            <p:extLst>
              <p:ext uri="{D42A27DB-BD31-4B8C-83A1-F6EECF244321}">
                <p14:modId xmlns:p14="http://schemas.microsoft.com/office/powerpoint/2010/main" val="241500527"/>
              </p:ext>
            </p:extLst>
          </p:nvPr>
        </p:nvGraphicFramePr>
        <p:xfrm>
          <a:off x="133350" y="1762334"/>
          <a:ext cx="5924549" cy="4480550"/>
        </p:xfrm>
        <a:graphic>
          <a:graphicData uri="http://schemas.openxmlformats.org/drawingml/2006/table">
            <a:tbl>
              <a:tblPr firstRow="1" firstCol="1" bandRow="1">
                <a:tableStyleId>{5C22544A-7EE6-4342-B048-85BDC9FD1C3A}</a:tableStyleId>
              </a:tblPr>
              <a:tblGrid>
                <a:gridCol w="1295400">
                  <a:extLst>
                    <a:ext uri="{9D8B030D-6E8A-4147-A177-3AD203B41FA5}">
                      <a16:colId xmlns:a16="http://schemas.microsoft.com/office/drawing/2014/main" val="2532761779"/>
                    </a:ext>
                  </a:extLst>
                </a:gridCol>
                <a:gridCol w="3487498">
                  <a:extLst>
                    <a:ext uri="{9D8B030D-6E8A-4147-A177-3AD203B41FA5}">
                      <a16:colId xmlns:a16="http://schemas.microsoft.com/office/drawing/2014/main" val="1252542512"/>
                    </a:ext>
                  </a:extLst>
                </a:gridCol>
                <a:gridCol w="1141651">
                  <a:extLst>
                    <a:ext uri="{9D8B030D-6E8A-4147-A177-3AD203B41FA5}">
                      <a16:colId xmlns:a16="http://schemas.microsoft.com/office/drawing/2014/main" val="1689224363"/>
                    </a:ext>
                  </a:extLst>
                </a:gridCol>
              </a:tblGrid>
              <a:tr h="591615">
                <a:tc>
                  <a:txBody>
                    <a:bodyPr/>
                    <a:lstStyle/>
                    <a:p>
                      <a:pPr algn="ctr">
                        <a:lnSpc>
                          <a:spcPct val="115000"/>
                        </a:lnSpc>
                        <a:spcAft>
                          <a:spcPts val="0"/>
                        </a:spcAft>
                      </a:pPr>
                      <a:r>
                        <a:rPr lang="fr-FR" sz="1800" dirty="0">
                          <a:effectLst/>
                        </a:rPr>
                        <a:t> SECTIONS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 NOM DE LA SECTION</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SCORE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42828873"/>
                  </a:ext>
                </a:extLst>
              </a:tr>
              <a:tr h="286851">
                <a:tc>
                  <a:txBody>
                    <a:bodyPr/>
                    <a:lstStyle/>
                    <a:p>
                      <a:pP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87192593"/>
                  </a:ext>
                </a:extLst>
              </a:tr>
              <a:tr h="591615">
                <a:tc>
                  <a:txBody>
                    <a:bodyPr/>
                    <a:lstStyle/>
                    <a:p>
                      <a:pPr>
                        <a:lnSpc>
                          <a:spcPct val="115000"/>
                        </a:lnSpc>
                        <a:spcAft>
                          <a:spcPts val="0"/>
                        </a:spcAft>
                      </a:pPr>
                      <a:r>
                        <a:rPr lang="fr-FR" sz="1800">
                          <a:effectLst/>
                        </a:rPr>
                        <a:t>Section 1</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Training and providers </a:t>
                      </a:r>
                      <a:r>
                        <a:rPr lang="fr-FR" sz="1800" dirty="0" err="1">
                          <a:effectLst/>
                        </a:rPr>
                        <a:t>competency</a:t>
                      </a:r>
                      <a:r>
                        <a:rPr lang="fr-FR" sz="1800" dirty="0">
                          <a:effectLst/>
                        </a:rPr>
                        <a:t> </a:t>
                      </a:r>
                      <a:r>
                        <a:rPr lang="fr-FR" sz="1800" dirty="0" err="1">
                          <a:effectLst/>
                        </a:rPr>
                        <a:t>assessment</a:t>
                      </a:r>
                      <a:r>
                        <a:rPr lang="fr-FR" sz="1800" dirty="0">
                          <a:effectLst/>
                        </a:rPr>
                        <a:t> </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10</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4965279"/>
                  </a:ext>
                </a:extLst>
              </a:tr>
              <a:tr h="591615">
                <a:tc>
                  <a:txBody>
                    <a:bodyPr/>
                    <a:lstStyle/>
                    <a:p>
                      <a:pPr>
                        <a:lnSpc>
                          <a:spcPct val="115000"/>
                        </a:lnSpc>
                        <a:spcAft>
                          <a:spcPts val="0"/>
                        </a:spcAft>
                      </a:pPr>
                      <a:r>
                        <a:rPr lang="fr-FR" sz="1800">
                          <a:effectLst/>
                        </a:rPr>
                        <a:t>Section 2</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Infrastructure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5</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72474853"/>
                  </a:ext>
                </a:extLst>
              </a:tr>
              <a:tr h="342860">
                <a:tc>
                  <a:txBody>
                    <a:bodyPr/>
                    <a:lstStyle/>
                    <a:p>
                      <a:pPr>
                        <a:lnSpc>
                          <a:spcPct val="115000"/>
                        </a:lnSpc>
                        <a:spcAft>
                          <a:spcPts val="0"/>
                        </a:spcAft>
                      </a:pPr>
                      <a:r>
                        <a:rPr lang="fr-FR" sz="1800">
                          <a:effectLst/>
                        </a:rPr>
                        <a:t>Section 3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err="1">
                          <a:effectLst/>
                        </a:rPr>
                        <a:t>Biosafety</a:t>
                      </a:r>
                      <a:r>
                        <a:rPr lang="fr-FR" sz="1800" dirty="0">
                          <a:effectLst/>
                        </a:rPr>
                        <a:t>/ </a:t>
                      </a:r>
                      <a:r>
                        <a:rPr lang="fr-FR" sz="1800" dirty="0" err="1">
                          <a:effectLst/>
                        </a:rPr>
                        <a:t>Biosecurity</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11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1325830"/>
                  </a:ext>
                </a:extLst>
              </a:tr>
              <a:tr h="342860">
                <a:tc>
                  <a:txBody>
                    <a:bodyPr/>
                    <a:lstStyle/>
                    <a:p>
                      <a:pPr>
                        <a:lnSpc>
                          <a:spcPct val="115000"/>
                        </a:lnSpc>
                        <a:spcAft>
                          <a:spcPts val="0"/>
                        </a:spcAft>
                      </a:pPr>
                      <a:r>
                        <a:rPr lang="fr-FR" sz="1800">
                          <a:effectLst/>
                        </a:rPr>
                        <a:t>Section 4</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Pre </a:t>
                      </a:r>
                      <a:r>
                        <a:rPr lang="fr-FR" sz="1800" dirty="0" err="1">
                          <a:effectLst/>
                        </a:rPr>
                        <a:t>analytical</a:t>
                      </a:r>
                      <a:r>
                        <a:rPr lang="fr-FR" sz="1800" dirty="0">
                          <a:effectLst/>
                        </a:rPr>
                        <a:t> phase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12</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2926963"/>
                  </a:ext>
                </a:extLst>
              </a:tr>
              <a:tr h="346360">
                <a:tc>
                  <a:txBody>
                    <a:bodyPr/>
                    <a:lstStyle/>
                    <a:p>
                      <a:pPr>
                        <a:lnSpc>
                          <a:spcPct val="115000"/>
                        </a:lnSpc>
                        <a:spcAft>
                          <a:spcPts val="0"/>
                        </a:spcAft>
                      </a:pPr>
                      <a:r>
                        <a:rPr lang="fr-FR" sz="1800">
                          <a:effectLst/>
                        </a:rPr>
                        <a:t>Section 5</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err="1">
                          <a:effectLst/>
                        </a:rPr>
                        <a:t>Analytical</a:t>
                      </a:r>
                      <a:r>
                        <a:rPr lang="fr-FR" sz="1800" dirty="0">
                          <a:effectLst/>
                        </a:rPr>
                        <a:t> phase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6</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1259859"/>
                  </a:ext>
                </a:extLst>
              </a:tr>
              <a:tr h="591615">
                <a:tc>
                  <a:txBody>
                    <a:bodyPr/>
                    <a:lstStyle/>
                    <a:p>
                      <a:pPr>
                        <a:lnSpc>
                          <a:spcPct val="115000"/>
                        </a:lnSpc>
                        <a:spcAft>
                          <a:spcPts val="0"/>
                        </a:spcAft>
                      </a:pPr>
                      <a:r>
                        <a:rPr lang="fr-FR" sz="1800">
                          <a:effectLst/>
                        </a:rPr>
                        <a:t>Section 6</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fr-FR" sz="1800" dirty="0">
                          <a:effectLst/>
                        </a:rPr>
                        <a:t>Post </a:t>
                      </a:r>
                      <a:r>
                        <a:rPr lang="fr-FR" sz="1800" dirty="0" err="1">
                          <a:effectLst/>
                        </a:rPr>
                        <a:t>analytical</a:t>
                      </a:r>
                      <a:r>
                        <a:rPr lang="fr-FR" sz="1800" dirty="0">
                          <a:effectLst/>
                        </a:rPr>
                        <a:t> phase– documents  and </a:t>
                      </a:r>
                      <a:r>
                        <a:rPr lang="fr-FR" sz="1800" dirty="0" err="1">
                          <a:effectLst/>
                        </a:rPr>
                        <a:t>registers</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fr-FR" sz="1800" dirty="0">
                          <a:effectLst/>
                        </a:rPr>
                        <a:t>9</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20383871"/>
                  </a:ext>
                </a:extLst>
              </a:tr>
              <a:tr h="342860">
                <a:tc>
                  <a:txBody>
                    <a:bodyPr/>
                    <a:lstStyle/>
                    <a:p>
                      <a:pPr>
                        <a:lnSpc>
                          <a:spcPct val="115000"/>
                        </a:lnSpc>
                        <a:spcAft>
                          <a:spcPts val="0"/>
                        </a:spcAft>
                      </a:pPr>
                      <a:r>
                        <a:rPr lang="fr-FR" sz="1800">
                          <a:effectLst/>
                        </a:rPr>
                        <a:t>Section 7 </a:t>
                      </a:r>
                      <a:endParaRPr lang="fr-FR"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tabLst>
                          <a:tab pos="2400300" algn="l"/>
                        </a:tabLst>
                      </a:pPr>
                      <a:r>
                        <a:rPr lang="fr-FR" sz="1800" dirty="0" err="1">
                          <a:effectLst/>
                        </a:rPr>
                        <a:t>Proficiency</a:t>
                      </a:r>
                      <a:r>
                        <a:rPr lang="fr-FR" sz="1800" dirty="0">
                          <a:effectLst/>
                        </a:rPr>
                        <a:t> </a:t>
                      </a:r>
                      <a:r>
                        <a:rPr lang="fr-FR" sz="1800" dirty="0" err="1">
                          <a:effectLst/>
                        </a:rPr>
                        <a:t>testing</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tabLst>
                          <a:tab pos="293370" algn="l"/>
                          <a:tab pos="440690" algn="ctr"/>
                        </a:tabLst>
                      </a:pPr>
                      <a:r>
                        <a:rPr lang="fr-FR" sz="1800" dirty="0">
                          <a:effectLst/>
                        </a:rPr>
                        <a:t>8</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9737134"/>
                  </a:ext>
                </a:extLst>
              </a:tr>
              <a:tr h="400666">
                <a:tc gridSpan="2">
                  <a:txBody>
                    <a:bodyPr/>
                    <a:lstStyle/>
                    <a:p>
                      <a:pPr>
                        <a:lnSpc>
                          <a:spcPct val="115000"/>
                        </a:lnSpc>
                        <a:spcAft>
                          <a:spcPts val="0"/>
                        </a:spcAft>
                      </a:pPr>
                      <a:r>
                        <a:rPr lang="fr-FR" sz="1800" dirty="0">
                          <a:effectLst/>
                        </a:rPr>
                        <a:t>TOTAL  SCORE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fr-FR"/>
                    </a:p>
                  </a:txBody>
                  <a:tcPr/>
                </a:tc>
                <a:tc>
                  <a:txBody>
                    <a:bodyPr/>
                    <a:lstStyle/>
                    <a:p>
                      <a:pPr algn="ctr">
                        <a:lnSpc>
                          <a:spcPct val="115000"/>
                        </a:lnSpc>
                        <a:spcAft>
                          <a:spcPts val="0"/>
                        </a:spcAft>
                      </a:pPr>
                      <a:r>
                        <a:rPr lang="fr-FR" sz="1800" dirty="0">
                          <a:effectLst/>
                        </a:rPr>
                        <a:t>61</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2632324"/>
                  </a:ext>
                </a:extLst>
              </a:tr>
            </a:tbl>
          </a:graphicData>
        </a:graphic>
      </p:graphicFrame>
    </p:spTree>
    <p:extLst>
      <p:ext uri="{BB962C8B-B14F-4D97-AF65-F5344CB8AC3E}">
        <p14:creationId xmlns:p14="http://schemas.microsoft.com/office/powerpoint/2010/main" val="1643080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08B228-58DF-4224-92A7-E9536424B59C}"/>
              </a:ext>
            </a:extLst>
          </p:cNvPr>
          <p:cNvSpPr>
            <a:spLocks noGrp="1"/>
          </p:cNvSpPr>
          <p:nvPr>
            <p:ph type="title"/>
          </p:nvPr>
        </p:nvSpPr>
        <p:spPr>
          <a:xfrm>
            <a:off x="3165742" y="81793"/>
            <a:ext cx="5738135" cy="1143000"/>
          </a:xfrm>
        </p:spPr>
        <p:txBody>
          <a:bodyPr/>
          <a:lstStyle/>
          <a:p>
            <a:pPr algn="ctr"/>
            <a:r>
              <a:rPr lang="fr-FR" b="1" dirty="0"/>
              <a:t>ELIGIBILITY CRITERIA</a:t>
            </a:r>
          </a:p>
        </p:txBody>
      </p:sp>
      <p:sp>
        <p:nvSpPr>
          <p:cNvPr id="5" name="Espace réservé du contenu 4">
            <a:extLst>
              <a:ext uri="{FF2B5EF4-FFF2-40B4-BE49-F238E27FC236}">
                <a16:creationId xmlns:a16="http://schemas.microsoft.com/office/drawing/2014/main" id="{3FCE27DC-86E2-4039-A6D9-7CD7C87CB9F1}"/>
              </a:ext>
            </a:extLst>
          </p:cNvPr>
          <p:cNvSpPr>
            <a:spLocks noGrp="1"/>
          </p:cNvSpPr>
          <p:nvPr>
            <p:ph sz="half" idx="2"/>
          </p:nvPr>
        </p:nvSpPr>
        <p:spPr>
          <a:xfrm>
            <a:off x="1422400" y="1848818"/>
            <a:ext cx="9224820" cy="4780582"/>
          </a:xfrm>
        </p:spPr>
        <p:txBody>
          <a:bodyPr>
            <a:noAutofit/>
          </a:bodyPr>
          <a:lstStyle/>
          <a:p>
            <a:pPr marL="285750" indent="-285750">
              <a:buFont typeface="Wingdings" panose="05000000000000000000" pitchFamily="2" charset="2"/>
              <a:buChar char="§"/>
            </a:pPr>
            <a:r>
              <a:rPr lang="en-US" sz="2400" dirty="0"/>
              <a:t>Any HTS site operational for at least one (01) year and with physical infrastructure </a:t>
            </a:r>
          </a:p>
          <a:p>
            <a:pPr marL="285750" indent="-285750">
              <a:buFont typeface="Wingdings" panose="05000000000000000000" pitchFamily="2" charset="2"/>
              <a:buChar char="§"/>
            </a:pPr>
            <a:r>
              <a:rPr lang="en-US" sz="2400" dirty="0"/>
              <a:t>Obtained  at least  90% in the audit with the SPI-RT checklist</a:t>
            </a:r>
          </a:p>
          <a:p>
            <a:pPr marL="285750" indent="-285750">
              <a:buFont typeface="Wingdings" panose="05000000000000000000" pitchFamily="2" charset="2"/>
              <a:buChar char="§"/>
            </a:pPr>
            <a:r>
              <a:rPr lang="en-US" sz="2400" dirty="0"/>
              <a:t>Achieved a 100% score to the PT during the current year</a:t>
            </a:r>
          </a:p>
          <a:p>
            <a:pPr marL="285750" indent="-285750">
              <a:buFont typeface="Wingdings" panose="05000000000000000000" pitchFamily="2" charset="2"/>
              <a:buChar char="§"/>
            </a:pPr>
            <a:r>
              <a:rPr lang="en-US" sz="2400" dirty="0"/>
              <a:t>2/3 or 100% (for HTS with one or two providers) of the providers are certified</a:t>
            </a:r>
          </a:p>
          <a:p>
            <a:pPr marL="0" indent="0">
              <a:buNone/>
            </a:pPr>
            <a:endParaRPr lang="en-US" sz="2400" dirty="0">
              <a:highlight>
                <a:srgbClr val="FFFF00"/>
              </a:highlight>
            </a:endParaRPr>
          </a:p>
          <a:p>
            <a:pPr marL="0" indent="0">
              <a:buNone/>
            </a:pPr>
            <a:r>
              <a:rPr lang="en-US" sz="2400" dirty="0"/>
              <a:t>                                   Certification obtained for a period of 2 years</a:t>
            </a:r>
          </a:p>
        </p:txBody>
      </p:sp>
      <p:sp>
        <p:nvSpPr>
          <p:cNvPr id="8" name="Espace réservé du texte 7">
            <a:extLst>
              <a:ext uri="{FF2B5EF4-FFF2-40B4-BE49-F238E27FC236}">
                <a16:creationId xmlns:a16="http://schemas.microsoft.com/office/drawing/2014/main" id="{D987BFC5-AAF1-49E8-8C69-8EF7F34C0530}"/>
              </a:ext>
            </a:extLst>
          </p:cNvPr>
          <p:cNvSpPr>
            <a:spLocks noGrp="1"/>
          </p:cNvSpPr>
          <p:nvPr>
            <p:ph type="body" sz="quarter" idx="12"/>
          </p:nvPr>
        </p:nvSpPr>
        <p:spPr/>
        <p:txBody>
          <a:bodyPr/>
          <a:lstStyle/>
          <a:p>
            <a:endParaRPr lang="fr-FR" dirty="0"/>
          </a:p>
        </p:txBody>
      </p:sp>
    </p:spTree>
    <p:extLst>
      <p:ext uri="{BB962C8B-B14F-4D97-AF65-F5344CB8AC3E}">
        <p14:creationId xmlns:p14="http://schemas.microsoft.com/office/powerpoint/2010/main" val="3952616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5127" y="2792625"/>
            <a:ext cx="10057355" cy="1005017"/>
          </a:xfrm>
          <a:solidFill>
            <a:schemeClr val="accent2">
              <a:lumMod val="60000"/>
              <a:lumOff val="40000"/>
            </a:schemeClr>
          </a:solidFill>
          <a:ln>
            <a:solidFill>
              <a:schemeClr val="accent3"/>
            </a:solidFill>
          </a:ln>
        </p:spPr>
        <p:txBody>
          <a:bodyPr/>
          <a:lstStyle/>
          <a:p>
            <a:pPr algn="ctr"/>
            <a:r>
              <a:rPr lang="fr-FR" b="1" dirty="0">
                <a:solidFill>
                  <a:schemeClr val="tx1"/>
                </a:solidFill>
              </a:rPr>
              <a:t>RESULTS 2022-2023 </a:t>
            </a:r>
            <a:endParaRPr lang="fr-FR" b="1" strike="sngStrike" dirty="0">
              <a:solidFill>
                <a:schemeClr val="tx1"/>
              </a:solidFill>
            </a:endParaRP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12</a:t>
            </a:fld>
            <a:endParaRPr lang="en-US" sz="2800" b="1" dirty="0"/>
          </a:p>
        </p:txBody>
      </p:sp>
    </p:spTree>
    <p:extLst>
      <p:ext uri="{BB962C8B-B14F-4D97-AF65-F5344CB8AC3E}">
        <p14:creationId xmlns:p14="http://schemas.microsoft.com/office/powerpoint/2010/main" val="26149799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491" y="286033"/>
            <a:ext cx="10017211" cy="840259"/>
          </a:xfrm>
        </p:spPr>
        <p:txBody>
          <a:bodyPr/>
          <a:lstStyle/>
          <a:p>
            <a:pPr algn="ctr"/>
            <a:r>
              <a:rPr lang="fr-FR" b="1" dirty="0">
                <a:solidFill>
                  <a:schemeClr val="tx1"/>
                </a:solidFill>
              </a:rPr>
              <a:t>RESULTS </a:t>
            </a:r>
            <a:endParaRPr lang="fr-FR" b="1" strike="sngStrike" dirty="0">
              <a:solidFill>
                <a:schemeClr val="tx1"/>
              </a:solidFill>
            </a:endParaRP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13</a:t>
            </a:fld>
            <a:endParaRPr lang="en-US" sz="2800" b="1" dirty="0"/>
          </a:p>
        </p:txBody>
      </p:sp>
      <p:sp>
        <p:nvSpPr>
          <p:cNvPr id="4" name="Rectangle 3"/>
          <p:cNvSpPr/>
          <p:nvPr/>
        </p:nvSpPr>
        <p:spPr>
          <a:xfrm>
            <a:off x="4718139" y="1127390"/>
            <a:ext cx="2894829" cy="49729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r>
              <a:rPr lang="fr-FR" b="1" dirty="0">
                <a:solidFill>
                  <a:schemeClr val="tx1"/>
                </a:solidFill>
              </a:rPr>
              <a:t>25/33 Health Régions</a:t>
            </a:r>
          </a:p>
        </p:txBody>
      </p:sp>
      <p:sp>
        <p:nvSpPr>
          <p:cNvPr id="11" name="Rectangle 10"/>
          <p:cNvSpPr/>
          <p:nvPr/>
        </p:nvSpPr>
        <p:spPr>
          <a:xfrm>
            <a:off x="1186248" y="1805293"/>
            <a:ext cx="4506097" cy="4777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2400" b="1" u="sng" dirty="0"/>
              <a:t>Participation rate for 2022-2023</a:t>
            </a:r>
          </a:p>
        </p:txBody>
      </p:sp>
      <p:graphicFrame>
        <p:nvGraphicFramePr>
          <p:cNvPr id="15" name="Espace réservé du contenu 14"/>
          <p:cNvGraphicFramePr>
            <a:graphicFrameLocks noGrp="1"/>
          </p:cNvGraphicFramePr>
          <p:nvPr>
            <p:ph idx="1"/>
            <p:extLst>
              <p:ext uri="{D42A27DB-BD31-4B8C-83A1-F6EECF244321}">
                <p14:modId xmlns:p14="http://schemas.microsoft.com/office/powerpoint/2010/main" val="3429749544"/>
              </p:ext>
            </p:extLst>
          </p:nvPr>
        </p:nvGraphicFramePr>
        <p:xfrm>
          <a:off x="1470457" y="1848050"/>
          <a:ext cx="10058400" cy="3659894"/>
        </p:xfrm>
        <a:graphic>
          <a:graphicData uri="http://schemas.openxmlformats.org/drawingml/2006/chart">
            <c:chart xmlns:c="http://schemas.openxmlformats.org/drawingml/2006/chart" xmlns:r="http://schemas.openxmlformats.org/officeDocument/2006/relationships" r:id="rId2"/>
          </a:graphicData>
        </a:graphic>
      </p:graphicFrame>
      <p:sp>
        <p:nvSpPr>
          <p:cNvPr id="12" name="Rectangle 11"/>
          <p:cNvSpPr/>
          <p:nvPr/>
        </p:nvSpPr>
        <p:spPr>
          <a:xfrm>
            <a:off x="3098130" y="2596746"/>
            <a:ext cx="928459" cy="369332"/>
          </a:xfrm>
          <a:prstGeom prst="rect">
            <a:avLst/>
          </a:prstGeom>
        </p:spPr>
        <p:txBody>
          <a:bodyPr wrap="none">
            <a:spAutoFit/>
          </a:bodyPr>
          <a:lstStyle/>
          <a:p>
            <a:r>
              <a:rPr lang="fr-FR" dirty="0">
                <a:solidFill>
                  <a:srgbClr val="000000"/>
                </a:solidFill>
                <a:latin typeface="Calibri" panose="020F0502020204030204" pitchFamily="34" charset="0"/>
              </a:rPr>
              <a:t>89,91%</a:t>
            </a:r>
            <a:r>
              <a:rPr lang="fr-FR" dirty="0"/>
              <a:t> </a:t>
            </a:r>
          </a:p>
        </p:txBody>
      </p:sp>
      <p:sp>
        <p:nvSpPr>
          <p:cNvPr id="16" name="Rectangle 15"/>
          <p:cNvSpPr/>
          <p:nvPr/>
        </p:nvSpPr>
        <p:spPr>
          <a:xfrm>
            <a:off x="6251279" y="3577170"/>
            <a:ext cx="928459" cy="369332"/>
          </a:xfrm>
          <a:prstGeom prst="rect">
            <a:avLst/>
          </a:prstGeom>
        </p:spPr>
        <p:txBody>
          <a:bodyPr wrap="none">
            <a:spAutoFit/>
          </a:bodyPr>
          <a:lstStyle/>
          <a:p>
            <a:r>
              <a:rPr lang="fr-FR" dirty="0">
                <a:solidFill>
                  <a:srgbClr val="000000"/>
                </a:solidFill>
                <a:latin typeface="Calibri" panose="020F0502020204030204" pitchFamily="34" charset="0"/>
              </a:rPr>
              <a:t>91,79%</a:t>
            </a:r>
            <a:r>
              <a:rPr lang="fr-FR" dirty="0"/>
              <a:t> </a:t>
            </a:r>
          </a:p>
        </p:txBody>
      </p:sp>
      <p:sp>
        <p:nvSpPr>
          <p:cNvPr id="17" name="Rectangle 16"/>
          <p:cNvSpPr/>
          <p:nvPr/>
        </p:nvSpPr>
        <p:spPr>
          <a:xfrm>
            <a:off x="9357127" y="2078133"/>
            <a:ext cx="928459" cy="369332"/>
          </a:xfrm>
          <a:prstGeom prst="rect">
            <a:avLst/>
          </a:prstGeom>
        </p:spPr>
        <p:txBody>
          <a:bodyPr wrap="none">
            <a:spAutoFit/>
          </a:bodyPr>
          <a:lstStyle/>
          <a:p>
            <a:r>
              <a:rPr lang="fr-FR" dirty="0">
                <a:solidFill>
                  <a:srgbClr val="000000"/>
                </a:solidFill>
                <a:latin typeface="Calibri" panose="020F0502020204030204" pitchFamily="34" charset="0"/>
              </a:rPr>
              <a:t>90,45%</a:t>
            </a:r>
            <a:r>
              <a:rPr lang="fr-FR" dirty="0"/>
              <a:t> </a:t>
            </a:r>
          </a:p>
        </p:txBody>
      </p:sp>
      <p:sp>
        <p:nvSpPr>
          <p:cNvPr id="5" name="Rectangle 4"/>
          <p:cNvSpPr/>
          <p:nvPr/>
        </p:nvSpPr>
        <p:spPr>
          <a:xfrm>
            <a:off x="340962" y="5302990"/>
            <a:ext cx="3983065" cy="1007390"/>
          </a:xfrm>
          <a:prstGeom prst="rect">
            <a:avLst/>
          </a:prstGeom>
          <a:noFill/>
          <a:ln>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r>
              <a:rPr lang="fr-CI" dirty="0" err="1"/>
              <a:t>Reasons</a:t>
            </a:r>
            <a:r>
              <a:rPr lang="fr-CI" dirty="0"/>
              <a:t> for non participation</a:t>
            </a:r>
          </a:p>
          <a:p>
            <a:pPr marL="285750" indent="-285750">
              <a:buFont typeface="Wingdings" panose="05000000000000000000" pitchFamily="2" charset="2"/>
              <a:buChar char="ü"/>
            </a:pPr>
            <a:r>
              <a:rPr lang="fr-CI" dirty="0"/>
              <a:t>HTS </a:t>
            </a:r>
            <a:r>
              <a:rPr lang="fr-CI" dirty="0" err="1"/>
              <a:t>closed</a:t>
            </a:r>
            <a:endParaRPr lang="fr-CI" dirty="0"/>
          </a:p>
          <a:p>
            <a:pPr marL="285750" indent="-285750">
              <a:buFont typeface="Wingdings" panose="05000000000000000000" pitchFamily="2" charset="2"/>
              <a:buChar char="ü"/>
            </a:pPr>
            <a:r>
              <a:rPr lang="fr-CI" dirty="0"/>
              <a:t>Health </a:t>
            </a:r>
            <a:r>
              <a:rPr lang="fr-CI" dirty="0" err="1"/>
              <a:t>facilities</a:t>
            </a:r>
            <a:r>
              <a:rPr lang="fr-CI" dirty="0"/>
              <a:t> </a:t>
            </a:r>
            <a:r>
              <a:rPr lang="fr-CI" dirty="0" err="1"/>
              <a:t>being</a:t>
            </a:r>
            <a:r>
              <a:rPr lang="fr-CI" dirty="0"/>
              <a:t> </a:t>
            </a:r>
            <a:r>
              <a:rPr lang="fr-CI" dirty="0" err="1"/>
              <a:t>renovated</a:t>
            </a:r>
            <a:endParaRPr lang="fr-FR" dirty="0"/>
          </a:p>
        </p:txBody>
      </p:sp>
    </p:spTree>
    <p:extLst>
      <p:ext uri="{BB962C8B-B14F-4D97-AF65-F5344CB8AC3E}">
        <p14:creationId xmlns:p14="http://schemas.microsoft.com/office/powerpoint/2010/main" val="35107217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49" y="622039"/>
            <a:ext cx="10026234" cy="700216"/>
          </a:xfrm>
        </p:spPr>
        <p:txBody>
          <a:bodyPr>
            <a:normAutofit fontScale="90000"/>
          </a:bodyPr>
          <a:lstStyle/>
          <a:p>
            <a:pPr algn="ctr"/>
            <a:r>
              <a:rPr lang="fr-FR" b="1" dirty="0">
                <a:solidFill>
                  <a:schemeClr val="tx1"/>
                </a:solidFill>
              </a:rPr>
              <a:t>RESULTS</a:t>
            </a: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14</a:t>
            </a:fld>
            <a:endParaRPr lang="en-US" sz="2800" b="1" dirty="0"/>
          </a:p>
        </p:txBody>
      </p:sp>
      <p:sp>
        <p:nvSpPr>
          <p:cNvPr id="4" name="Rectangle 3"/>
          <p:cNvSpPr/>
          <p:nvPr/>
        </p:nvSpPr>
        <p:spPr>
          <a:xfrm>
            <a:off x="1186248" y="1805293"/>
            <a:ext cx="3798340" cy="4777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2400" b="1" u="sng" dirty="0"/>
              <a:t>Certification rate 2022-2023</a:t>
            </a:r>
          </a:p>
        </p:txBody>
      </p:sp>
      <p:graphicFrame>
        <p:nvGraphicFramePr>
          <p:cNvPr id="17" name="Espace réservé du contenu 16"/>
          <p:cNvGraphicFramePr>
            <a:graphicFrameLocks noGrp="1"/>
          </p:cNvGraphicFramePr>
          <p:nvPr>
            <p:ph idx="1"/>
            <p:extLst>
              <p:ext uri="{D42A27DB-BD31-4B8C-83A1-F6EECF244321}">
                <p14:modId xmlns:p14="http://schemas.microsoft.com/office/powerpoint/2010/main" val="518268757"/>
              </p:ext>
            </p:extLst>
          </p:nvPr>
        </p:nvGraphicFramePr>
        <p:xfrm>
          <a:off x="5988423" y="2283088"/>
          <a:ext cx="5224059" cy="386670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p:cNvSpPr/>
          <p:nvPr/>
        </p:nvSpPr>
        <p:spPr>
          <a:xfrm>
            <a:off x="6807952" y="4206293"/>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67/144</a:t>
            </a:r>
            <a:endParaRPr lang="fr-FR" sz="1200" b="1" dirty="0">
              <a:solidFill>
                <a:schemeClr val="bg1"/>
              </a:solidFill>
            </a:endParaRPr>
          </a:p>
        </p:txBody>
      </p:sp>
      <p:sp>
        <p:nvSpPr>
          <p:cNvPr id="22" name="Rectangle 21"/>
          <p:cNvSpPr/>
          <p:nvPr/>
        </p:nvSpPr>
        <p:spPr>
          <a:xfrm>
            <a:off x="7196610" y="4577624"/>
            <a:ext cx="432355"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61/159</a:t>
            </a:r>
            <a:endParaRPr lang="fr-FR" sz="1200" b="1" dirty="0">
              <a:solidFill>
                <a:schemeClr val="bg1"/>
              </a:solidFill>
            </a:endParaRPr>
          </a:p>
        </p:txBody>
      </p:sp>
      <p:sp>
        <p:nvSpPr>
          <p:cNvPr id="23" name="Rectangle 22"/>
          <p:cNvSpPr/>
          <p:nvPr/>
        </p:nvSpPr>
        <p:spPr>
          <a:xfrm>
            <a:off x="8281234" y="4905232"/>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11/67</a:t>
            </a:r>
            <a:endParaRPr lang="fr-FR" sz="1200" b="1" dirty="0">
              <a:solidFill>
                <a:schemeClr val="bg1"/>
              </a:solidFill>
            </a:endParaRPr>
          </a:p>
        </p:txBody>
      </p:sp>
      <p:sp>
        <p:nvSpPr>
          <p:cNvPr id="24" name="Rectangle 23"/>
          <p:cNvSpPr/>
          <p:nvPr/>
        </p:nvSpPr>
        <p:spPr>
          <a:xfrm>
            <a:off x="8785074" y="3647599"/>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44/58</a:t>
            </a:r>
            <a:endParaRPr lang="fr-FR" sz="1200" b="1" dirty="0">
              <a:solidFill>
                <a:schemeClr val="bg1"/>
              </a:solidFill>
            </a:endParaRPr>
          </a:p>
        </p:txBody>
      </p:sp>
      <p:sp>
        <p:nvSpPr>
          <p:cNvPr id="25" name="Rectangle 24"/>
          <p:cNvSpPr/>
          <p:nvPr/>
        </p:nvSpPr>
        <p:spPr>
          <a:xfrm>
            <a:off x="10296419" y="4439067"/>
            <a:ext cx="497087"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105/217</a:t>
            </a:r>
            <a:endParaRPr lang="fr-FR" sz="1200" b="1" dirty="0">
              <a:solidFill>
                <a:schemeClr val="bg1"/>
              </a:solidFill>
            </a:endParaRPr>
          </a:p>
        </p:txBody>
      </p:sp>
      <p:sp>
        <p:nvSpPr>
          <p:cNvPr id="26" name="Rectangle 25"/>
          <p:cNvSpPr/>
          <p:nvPr/>
        </p:nvSpPr>
        <p:spPr>
          <a:xfrm>
            <a:off x="9840909" y="4810706"/>
            <a:ext cx="455510" cy="466165"/>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r>
              <a:rPr lang="fr-CI" sz="1200" b="1" dirty="0">
                <a:solidFill>
                  <a:schemeClr val="bg1"/>
                </a:solidFill>
              </a:rPr>
              <a:t>78/209</a:t>
            </a:r>
            <a:endParaRPr lang="fr-FR" sz="1200" b="1" dirty="0">
              <a:solidFill>
                <a:schemeClr val="bg1"/>
              </a:solidFill>
            </a:endParaRPr>
          </a:p>
        </p:txBody>
      </p:sp>
      <p:sp>
        <p:nvSpPr>
          <p:cNvPr id="14" name="Rectangle 13"/>
          <p:cNvSpPr/>
          <p:nvPr/>
        </p:nvSpPr>
        <p:spPr>
          <a:xfrm>
            <a:off x="942969" y="2494654"/>
            <a:ext cx="4756000" cy="3443568"/>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
            </a:pPr>
            <a:r>
              <a:rPr lang="en-US" dirty="0"/>
              <a:t>Clinical HTS: Low certification rate</a:t>
            </a:r>
          </a:p>
          <a:p>
            <a:r>
              <a:rPr lang="en-US" dirty="0"/>
              <a:t>-  Activity Transition from Ip to NPHL</a:t>
            </a:r>
          </a:p>
          <a:p>
            <a:r>
              <a:rPr lang="en-US" dirty="0"/>
              <a:t>-  Challenges in implementing recommendations from the audit: biosafety (water, protective glasses) and lack of proof of training</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Community HTS: </a:t>
            </a:r>
          </a:p>
          <a:p>
            <a:r>
              <a:rPr lang="en-US" dirty="0"/>
              <a:t>- Low success rate in 2022: first participation in the certification process </a:t>
            </a:r>
          </a:p>
          <a:p>
            <a:r>
              <a:rPr lang="en-US" dirty="0"/>
              <a:t>- Increased certification rate in 2023: high community commitment</a:t>
            </a:r>
            <a:endParaRPr lang="fr-FR" dirty="0"/>
          </a:p>
        </p:txBody>
      </p:sp>
    </p:spTree>
    <p:extLst>
      <p:ext uri="{BB962C8B-B14F-4D97-AF65-F5344CB8AC3E}">
        <p14:creationId xmlns:p14="http://schemas.microsoft.com/office/powerpoint/2010/main" val="137263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059" y="620752"/>
            <a:ext cx="10067423" cy="700216"/>
          </a:xfrm>
        </p:spPr>
        <p:txBody>
          <a:bodyPr>
            <a:normAutofit fontScale="90000"/>
          </a:bodyPr>
          <a:lstStyle/>
          <a:p>
            <a:pPr algn="ctr"/>
            <a:r>
              <a:rPr lang="fr-FR" b="1" dirty="0">
                <a:solidFill>
                  <a:schemeClr val="tx1"/>
                </a:solidFill>
              </a:rPr>
              <a:t>RESULTS</a:t>
            </a: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15</a:t>
            </a:fld>
            <a:endParaRPr lang="en-US" sz="2800" b="1" dirty="0"/>
          </a:p>
        </p:txBody>
      </p:sp>
      <p:sp>
        <p:nvSpPr>
          <p:cNvPr id="11" name="Rectangle 10"/>
          <p:cNvSpPr/>
          <p:nvPr/>
        </p:nvSpPr>
        <p:spPr>
          <a:xfrm>
            <a:off x="1186248" y="1795768"/>
            <a:ext cx="5931244" cy="477794"/>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r>
              <a:rPr lang="fr-FR" sz="2400" b="1" u="sng" dirty="0"/>
              <a:t>2022 </a:t>
            </a:r>
            <a:r>
              <a:rPr lang="fr-FR" sz="2400" b="1" u="sng" dirty="0">
                <a:sym typeface="Symbol" panose="05050102010706020507" pitchFamily="18" charset="2"/>
              </a:rPr>
              <a:t> 2023 </a:t>
            </a:r>
            <a:r>
              <a:rPr lang="fr-FR" sz="2400" b="1" u="sng" dirty="0" err="1">
                <a:sym typeface="Symbol" panose="05050102010706020507" pitchFamily="18" charset="2"/>
              </a:rPr>
              <a:t>results</a:t>
            </a:r>
            <a:r>
              <a:rPr lang="fr-FR" sz="2400" b="1" u="sng" dirty="0">
                <a:sym typeface="Symbol" panose="05050102010706020507" pitchFamily="18" charset="2"/>
              </a:rPr>
              <a:t> </a:t>
            </a:r>
            <a:r>
              <a:rPr lang="fr-FR" sz="2400" b="1" u="sng" dirty="0" err="1">
                <a:sym typeface="Symbol" panose="05050102010706020507" pitchFamily="18" charset="2"/>
              </a:rPr>
              <a:t>comparison</a:t>
            </a:r>
            <a:endParaRPr lang="fr-FR" sz="2400" b="1" u="sng" dirty="0"/>
          </a:p>
        </p:txBody>
      </p:sp>
      <p:graphicFrame>
        <p:nvGraphicFramePr>
          <p:cNvPr id="9" name="Graphique 8"/>
          <p:cNvGraphicFramePr>
            <a:graphicFrameLocks/>
          </p:cNvGraphicFramePr>
          <p:nvPr>
            <p:extLst>
              <p:ext uri="{D42A27DB-BD31-4B8C-83A1-F6EECF244321}">
                <p14:modId xmlns:p14="http://schemas.microsoft.com/office/powerpoint/2010/main" val="1128755018"/>
              </p:ext>
            </p:extLst>
          </p:nvPr>
        </p:nvGraphicFramePr>
        <p:xfrm>
          <a:off x="5925670" y="2283086"/>
          <a:ext cx="5286811" cy="3714301"/>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9"/>
          <p:cNvSpPr/>
          <p:nvPr/>
        </p:nvSpPr>
        <p:spPr>
          <a:xfrm>
            <a:off x="1008306" y="2895599"/>
            <a:ext cx="4756000" cy="2330824"/>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marL="285750" indent="-285750">
              <a:buFont typeface="Wingdings" panose="05000000000000000000" pitchFamily="2" charset="2"/>
              <a:buChar char="§"/>
            </a:pPr>
            <a:r>
              <a:rPr lang="en-US" dirty="0"/>
              <a:t>Slight increase in the number of participating sites as well as the number of certified sites from 2022 to 2023. </a:t>
            </a:r>
          </a:p>
          <a:p>
            <a:pPr marL="285750" indent="-285750">
              <a:buFont typeface="Wingdings" panose="05000000000000000000" pitchFamily="2" charset="2"/>
              <a:buChar char="§"/>
            </a:pPr>
            <a:r>
              <a:rPr lang="en-US" dirty="0"/>
              <a:t>Strong community engagement in the process</a:t>
            </a:r>
          </a:p>
          <a:p>
            <a:pPr marL="285750" indent="-285750">
              <a:buFont typeface="Wingdings" panose="05000000000000000000" pitchFamily="2" charset="2"/>
              <a:buChar char="§"/>
            </a:pPr>
            <a:r>
              <a:rPr lang="en-US" dirty="0"/>
              <a:t>Involvement of quality coaches with enhanced capacities.</a:t>
            </a:r>
          </a:p>
        </p:txBody>
      </p:sp>
    </p:spTree>
    <p:extLst>
      <p:ext uri="{BB962C8B-B14F-4D97-AF65-F5344CB8AC3E}">
        <p14:creationId xmlns:p14="http://schemas.microsoft.com/office/powerpoint/2010/main" val="4231264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54083" y="609601"/>
            <a:ext cx="10058399" cy="700216"/>
          </a:xfrm>
        </p:spPr>
        <p:txBody>
          <a:bodyPr>
            <a:normAutofit fontScale="90000"/>
          </a:bodyPr>
          <a:lstStyle/>
          <a:p>
            <a:pPr algn="ctr"/>
            <a:r>
              <a:rPr lang="fr-FR" b="1" dirty="0">
                <a:solidFill>
                  <a:schemeClr val="tx1"/>
                </a:solidFill>
              </a:rPr>
              <a:t>RESULTS</a:t>
            </a:r>
          </a:p>
        </p:txBody>
      </p:sp>
      <p:sp>
        <p:nvSpPr>
          <p:cNvPr id="3" name="Espace réservé du pied de page 2"/>
          <p:cNvSpPr>
            <a:spLocks noGrp="1"/>
          </p:cNvSpPr>
          <p:nvPr>
            <p:ph type="ftr" sz="quarter" idx="11"/>
          </p:nvPr>
        </p:nvSpPr>
        <p:spPr/>
        <p:txBody>
          <a:bodyPr/>
          <a:lstStyle/>
          <a:p>
            <a:endParaRPr lang="en-US" dirty="0"/>
          </a:p>
        </p:txBody>
      </p:sp>
      <p:sp>
        <p:nvSpPr>
          <p:cNvPr id="6" name="Espace réservé du numéro de diapositive 5"/>
          <p:cNvSpPr>
            <a:spLocks noGrp="1"/>
          </p:cNvSpPr>
          <p:nvPr>
            <p:ph type="sldNum" sz="quarter" idx="12"/>
          </p:nvPr>
        </p:nvSpPr>
        <p:spPr/>
        <p:txBody>
          <a:bodyPr/>
          <a:lstStyle/>
          <a:p>
            <a:fld id="{D57F1E4F-1CFF-5643-939E-217C01CDF565}" type="slidenum">
              <a:rPr lang="en-US" sz="2800" b="1" smtClean="0"/>
              <a:pPr/>
              <a:t>16</a:t>
            </a:fld>
            <a:endParaRPr lang="en-US" sz="2800" b="1" dirty="0"/>
          </a:p>
        </p:txBody>
      </p:sp>
      <p:sp>
        <p:nvSpPr>
          <p:cNvPr id="4" name="Espace réservé du contenu 3"/>
          <p:cNvSpPr>
            <a:spLocks noGrp="1"/>
          </p:cNvSpPr>
          <p:nvPr>
            <p:ph idx="1"/>
          </p:nvPr>
        </p:nvSpPr>
        <p:spPr>
          <a:xfrm>
            <a:off x="1154083" y="1748958"/>
            <a:ext cx="10058400" cy="4048531"/>
          </a:xfrm>
        </p:spPr>
        <p:txBody>
          <a:bodyPr/>
          <a:lstStyle/>
          <a:p>
            <a:r>
              <a:rPr lang="fr-FR" b="1" u="sng" dirty="0"/>
              <a:t>Cumulative </a:t>
            </a:r>
            <a:r>
              <a:rPr lang="fr-FR" b="1" u="sng" dirty="0" err="1"/>
              <a:t>results</a:t>
            </a:r>
            <a:r>
              <a:rPr lang="fr-FR" b="1" u="sng" dirty="0"/>
              <a:t> for 2022 </a:t>
            </a:r>
            <a:r>
              <a:rPr lang="fr-FR" b="1" u="sng" dirty="0">
                <a:sym typeface="Symbol" panose="05050102010706020507" pitchFamily="18" charset="2"/>
              </a:rPr>
              <a:t>and </a:t>
            </a:r>
            <a:r>
              <a:rPr lang="fr-FR" b="1" u="sng" dirty="0"/>
              <a:t>2023</a:t>
            </a:r>
          </a:p>
        </p:txBody>
      </p:sp>
      <p:sp>
        <p:nvSpPr>
          <p:cNvPr id="5" name="Ellipse 4"/>
          <p:cNvSpPr/>
          <p:nvPr/>
        </p:nvSpPr>
        <p:spPr>
          <a:xfrm>
            <a:off x="7102515" y="3773223"/>
            <a:ext cx="914400" cy="1688756"/>
          </a:xfrm>
          <a:prstGeom prst="ellipse">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graphicFrame>
        <p:nvGraphicFramePr>
          <p:cNvPr id="9" name="Graphique 8"/>
          <p:cNvGraphicFramePr>
            <a:graphicFrameLocks/>
          </p:cNvGraphicFramePr>
          <p:nvPr>
            <p:extLst>
              <p:ext uri="{D42A27DB-BD31-4B8C-83A1-F6EECF244321}">
                <p14:modId xmlns:p14="http://schemas.microsoft.com/office/powerpoint/2010/main" val="1443512487"/>
              </p:ext>
            </p:extLst>
          </p:nvPr>
        </p:nvGraphicFramePr>
        <p:xfrm>
          <a:off x="1726384" y="2241489"/>
          <a:ext cx="7647709" cy="3556000"/>
        </p:xfrm>
        <a:graphic>
          <a:graphicData uri="http://schemas.openxmlformats.org/drawingml/2006/chart">
            <c:chart xmlns:c="http://schemas.openxmlformats.org/drawingml/2006/chart" xmlns:r="http://schemas.openxmlformats.org/officeDocument/2006/relationships" r:id="rId2"/>
          </a:graphicData>
        </a:graphic>
      </p:graphicFrame>
      <p:sp>
        <p:nvSpPr>
          <p:cNvPr id="10" name="Flèche courbée vers le bas 9"/>
          <p:cNvSpPr/>
          <p:nvPr/>
        </p:nvSpPr>
        <p:spPr>
          <a:xfrm>
            <a:off x="2564947" y="2241054"/>
            <a:ext cx="5096074" cy="714433"/>
          </a:xfrm>
          <a:prstGeom prst="curvedDownArrow">
            <a:avLst/>
          </a:prstGeom>
        </p:spPr>
        <p:style>
          <a:lnRef idx="2">
            <a:schemeClr val="accent2">
              <a:shade val="50000"/>
            </a:schemeClr>
          </a:lnRef>
          <a:fillRef idx="1">
            <a:schemeClr val="accent2"/>
          </a:fillRef>
          <a:effectRef idx="0">
            <a:schemeClr val="accent2"/>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fr-FR"/>
          </a:p>
        </p:txBody>
      </p:sp>
    </p:spTree>
    <p:extLst>
      <p:ext uri="{BB962C8B-B14F-4D97-AF65-F5344CB8AC3E}">
        <p14:creationId xmlns:p14="http://schemas.microsoft.com/office/powerpoint/2010/main" val="3555405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485" y="502510"/>
            <a:ext cx="10017997" cy="700216"/>
          </a:xfrm>
        </p:spPr>
        <p:txBody>
          <a:bodyPr>
            <a:normAutofit fontScale="90000"/>
          </a:bodyPr>
          <a:lstStyle/>
          <a:p>
            <a:pPr algn="ctr"/>
            <a:r>
              <a:rPr lang="fr-FR" b="1" dirty="0">
                <a:solidFill>
                  <a:schemeClr val="tx1"/>
                </a:solidFill>
              </a:rPr>
              <a:t>LESSONS LEARNED</a:t>
            </a:r>
          </a:p>
        </p:txBody>
      </p:sp>
      <p:sp>
        <p:nvSpPr>
          <p:cNvPr id="7" name="Espace réservé du contenu 6"/>
          <p:cNvSpPr>
            <a:spLocks noGrp="1"/>
          </p:cNvSpPr>
          <p:nvPr>
            <p:ph idx="1"/>
          </p:nvPr>
        </p:nvSpPr>
        <p:spPr/>
        <p:txBody>
          <a:bodyPr>
            <a:normAutofit lnSpcReduction="10000"/>
          </a:bodyPr>
          <a:lstStyle/>
          <a:p>
            <a:pPr marL="285750" indent="-285750">
              <a:lnSpc>
                <a:spcPct val="150000"/>
              </a:lnSpc>
              <a:buFont typeface="Wingdings" panose="05000000000000000000" pitchFamily="2" charset="2"/>
              <a:buChar char="§"/>
            </a:pPr>
            <a:r>
              <a:rPr lang="en-US" sz="2400" dirty="0"/>
              <a:t>Maintain the certification of HTS sites on an ongoing and periodic basis</a:t>
            </a:r>
          </a:p>
          <a:p>
            <a:pPr marL="285750" indent="-285750">
              <a:lnSpc>
                <a:spcPct val="150000"/>
              </a:lnSpc>
              <a:buFont typeface="Wingdings" panose="05000000000000000000" pitchFamily="2" charset="2"/>
              <a:buChar char="§"/>
            </a:pPr>
            <a:r>
              <a:rPr lang="en-US" sz="2400" dirty="0"/>
              <a:t>Ensure the involvement of the Regional, Departmental Health Services Directors in the implementation of the activity</a:t>
            </a:r>
          </a:p>
          <a:p>
            <a:pPr marL="285750" indent="-285750">
              <a:lnSpc>
                <a:spcPct val="150000"/>
              </a:lnSpc>
              <a:buFont typeface="Wingdings" panose="05000000000000000000" pitchFamily="2" charset="2"/>
              <a:buChar char="§"/>
            </a:pPr>
            <a:r>
              <a:rPr lang="en-US" sz="2400" dirty="0"/>
              <a:t>Involve Clinical Ips in the implementation of audit recommendations</a:t>
            </a:r>
          </a:p>
          <a:p>
            <a:pPr marL="285750" indent="-285750">
              <a:lnSpc>
                <a:spcPct val="150000"/>
              </a:lnSpc>
              <a:buFont typeface="Wingdings" panose="05000000000000000000" pitchFamily="2" charset="2"/>
              <a:buChar char="§"/>
            </a:pPr>
            <a:r>
              <a:rPr lang="en-US" sz="2400" dirty="0"/>
              <a:t>Ensure a periodic refresher of the pools of quality coaches and auditors</a:t>
            </a:r>
          </a:p>
          <a:p>
            <a:pPr marL="285750" indent="-285750">
              <a:lnSpc>
                <a:spcPct val="150000"/>
              </a:lnSpc>
              <a:buFont typeface="Wingdings" panose="05000000000000000000" pitchFamily="2" charset="2"/>
              <a:buChar char="§"/>
            </a:pPr>
            <a:r>
              <a:rPr lang="en-US" sz="2400" dirty="0"/>
              <a:t>Ensure very good collaboration between all stakeholders.</a:t>
            </a: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17</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spTree>
    <p:extLst>
      <p:ext uri="{BB962C8B-B14F-4D97-AF65-F5344CB8AC3E}">
        <p14:creationId xmlns:p14="http://schemas.microsoft.com/office/powerpoint/2010/main" val="299653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486" y="505278"/>
            <a:ext cx="10017997" cy="700216"/>
          </a:xfrm>
        </p:spPr>
        <p:txBody>
          <a:bodyPr>
            <a:normAutofit fontScale="90000"/>
          </a:bodyPr>
          <a:lstStyle/>
          <a:p>
            <a:pPr algn="ctr"/>
            <a:r>
              <a:rPr lang="fr-FR" b="1" dirty="0">
                <a:solidFill>
                  <a:schemeClr val="tx1"/>
                </a:solidFill>
              </a:rPr>
              <a:t> BEST PRACTISE: </a:t>
            </a:r>
            <a:r>
              <a:rPr lang="fr-FR" b="1" dirty="0" err="1">
                <a:solidFill>
                  <a:schemeClr val="tx1"/>
                </a:solidFill>
              </a:rPr>
              <a:t>Award</a:t>
            </a:r>
            <a:r>
              <a:rPr lang="fr-FR" b="1" dirty="0">
                <a:solidFill>
                  <a:schemeClr val="tx1"/>
                </a:solidFill>
              </a:rPr>
              <a:t> </a:t>
            </a:r>
            <a:r>
              <a:rPr lang="fr-FR" b="1" dirty="0" err="1">
                <a:solidFill>
                  <a:schemeClr val="tx1"/>
                </a:solidFill>
              </a:rPr>
              <a:t>ceremony</a:t>
            </a:r>
            <a:endParaRPr lang="fr-FR" b="1" dirty="0">
              <a:solidFill>
                <a:schemeClr val="tx1"/>
              </a:solidFill>
            </a:endParaRPr>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18</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pic>
        <p:nvPicPr>
          <p:cNvPr id="1026" name="Picture 2" descr="VUE D'ense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16" y="1746423"/>
            <a:ext cx="4440760" cy="2797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7">
            <a:extLst>
              <a:ext uri="{FF2B5EF4-FFF2-40B4-BE49-F238E27FC236}">
                <a16:creationId xmlns:a16="http://schemas.microsoft.com/office/drawing/2014/main" id="{9C830655-3009-8372-7462-B154B69F76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81775" y="1780234"/>
            <a:ext cx="4630708" cy="2797003"/>
          </a:xfrm>
          <a:prstGeom prst="rect">
            <a:avLst/>
          </a:prstGeom>
        </p:spPr>
      </p:pic>
      <p:sp>
        <p:nvSpPr>
          <p:cNvPr id="11" name="TextBox 10">
            <a:extLst>
              <a:ext uri="{FF2B5EF4-FFF2-40B4-BE49-F238E27FC236}">
                <a16:creationId xmlns:a16="http://schemas.microsoft.com/office/drawing/2014/main" id="{0955ABAB-C5B6-DAB5-4275-D24D3D6BFCC1}"/>
              </a:ext>
            </a:extLst>
          </p:cNvPr>
          <p:cNvSpPr txBox="1"/>
          <p:nvPr/>
        </p:nvSpPr>
        <p:spPr>
          <a:xfrm>
            <a:off x="0" y="4589937"/>
            <a:ext cx="11287126" cy="769441"/>
          </a:xfrm>
          <a:prstGeom prst="rect">
            <a:avLst/>
          </a:prstGeom>
          <a:noFill/>
        </p:spPr>
        <p:txBody>
          <a:bodyPr wrap="square">
            <a:spAutoFit/>
          </a:bodyPr>
          <a:lstStyle/>
          <a:p>
            <a:pPr algn="ctr"/>
            <a:r>
              <a:rPr lang="en-US" sz="2400" b="1" dirty="0"/>
              <a:t>Award ceremony to present RTCQI results every year and recognize excellence</a:t>
            </a:r>
          </a:p>
          <a:p>
            <a:endParaRPr lang="en-US" sz="2000" dirty="0"/>
          </a:p>
        </p:txBody>
      </p:sp>
      <p:sp>
        <p:nvSpPr>
          <p:cNvPr id="12" name="Rectangle 11">
            <a:extLst>
              <a:ext uri="{FF2B5EF4-FFF2-40B4-BE49-F238E27FC236}">
                <a16:creationId xmlns:a16="http://schemas.microsoft.com/office/drawing/2014/main" id="{ED09B889-2D97-C4A6-4E94-23FED4954ADF}"/>
              </a:ext>
            </a:extLst>
          </p:cNvPr>
          <p:cNvSpPr/>
          <p:nvPr/>
        </p:nvSpPr>
        <p:spPr>
          <a:xfrm>
            <a:off x="2101978" y="4839299"/>
            <a:ext cx="7988044" cy="1133181"/>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000" dirty="0"/>
              <a:t>Participants: MOH leads, Region, Districts, CDC, /Ips/Quality Coaches/Quality Auditors/Service Providers....</a:t>
            </a:r>
          </a:p>
          <a:p>
            <a:pPr marL="342900" indent="-342900">
              <a:buFont typeface="Arial" panose="020B0604020202020204" pitchFamily="34" charset="0"/>
              <a:buChar char="•"/>
            </a:pPr>
            <a:r>
              <a:rPr lang="en-US" sz="2000" dirty="0"/>
              <a:t>Provision of Certification Certificates to certified testers and sites </a:t>
            </a:r>
          </a:p>
        </p:txBody>
      </p:sp>
    </p:spTree>
    <p:extLst>
      <p:ext uri="{BB962C8B-B14F-4D97-AF65-F5344CB8AC3E}">
        <p14:creationId xmlns:p14="http://schemas.microsoft.com/office/powerpoint/2010/main" val="1649118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4485" y="502510"/>
            <a:ext cx="10017997" cy="700216"/>
          </a:xfrm>
        </p:spPr>
        <p:txBody>
          <a:bodyPr>
            <a:normAutofit fontScale="90000"/>
          </a:bodyPr>
          <a:lstStyle/>
          <a:p>
            <a:pPr algn="ctr"/>
            <a:r>
              <a:rPr lang="fr-FR" b="1" dirty="0">
                <a:solidFill>
                  <a:schemeClr val="tx1"/>
                </a:solidFill>
              </a:rPr>
              <a:t>WAY FORWARD</a:t>
            </a:r>
          </a:p>
        </p:txBody>
      </p:sp>
      <p:sp>
        <p:nvSpPr>
          <p:cNvPr id="7" name="Espace réservé du contenu 6"/>
          <p:cNvSpPr>
            <a:spLocks noGrp="1"/>
          </p:cNvSpPr>
          <p:nvPr>
            <p:ph idx="1"/>
          </p:nvPr>
        </p:nvSpPr>
        <p:spPr>
          <a:xfrm>
            <a:off x="1097280" y="2364927"/>
            <a:ext cx="10058400" cy="3446866"/>
          </a:xfrm>
        </p:spPr>
        <p:txBody>
          <a:bodyPr>
            <a:normAutofit fontScale="92500" lnSpcReduction="20000"/>
          </a:bodyPr>
          <a:lstStyle/>
          <a:p>
            <a:pPr marL="285750" indent="-285750">
              <a:lnSpc>
                <a:spcPct val="150000"/>
              </a:lnSpc>
              <a:buFont typeface="Wingdings" panose="05000000000000000000" pitchFamily="2" charset="2"/>
              <a:buChar char="§"/>
            </a:pPr>
            <a:r>
              <a:rPr lang="en-US" sz="3100" dirty="0"/>
              <a:t>Overcome the difficulties related to the management of audit data by implementing electronic tools.</a:t>
            </a:r>
          </a:p>
          <a:p>
            <a:pPr marL="285750" indent="-285750">
              <a:lnSpc>
                <a:spcPct val="150000"/>
              </a:lnSpc>
              <a:buFont typeface="Wingdings" panose="05000000000000000000" pitchFamily="2" charset="2"/>
              <a:buChar char="§"/>
            </a:pPr>
            <a:r>
              <a:rPr lang="en-US" sz="3100" dirty="0"/>
              <a:t>To have adequate human resources for the optimal management of databases resulting from electronic tools.</a:t>
            </a:r>
          </a:p>
          <a:p>
            <a:pPr marL="285750" indent="-285750">
              <a:lnSpc>
                <a:spcPct val="150000"/>
              </a:lnSpc>
              <a:buFont typeface="Wingdings" panose="05000000000000000000" pitchFamily="2" charset="2"/>
              <a:buChar char="§"/>
            </a:pPr>
            <a:r>
              <a:rPr lang="en-US" sz="3100" dirty="0"/>
              <a:t>Decentralize the activity at the regional level to be more efficient.</a:t>
            </a:r>
          </a:p>
          <a:p>
            <a:pPr marL="0" indent="0">
              <a:lnSpc>
                <a:spcPct val="150000"/>
              </a:lnSpc>
              <a:buNone/>
            </a:pPr>
            <a:endParaRPr lang="fr-CI" sz="2400" dirty="0"/>
          </a:p>
          <a:p>
            <a:pPr>
              <a:buFont typeface="Wingdings" panose="05000000000000000000" pitchFamily="2" charset="2"/>
              <a:buChar char="§"/>
            </a:pPr>
            <a:endParaRPr lang="fr-CI" sz="2400" dirty="0"/>
          </a:p>
          <a:p>
            <a:pPr marL="0" indent="0">
              <a:buNone/>
            </a:pPr>
            <a:endParaRPr lang="fr-CI" sz="2400"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19</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spTree>
    <p:extLst>
      <p:ext uri="{BB962C8B-B14F-4D97-AF65-F5344CB8AC3E}">
        <p14:creationId xmlns:p14="http://schemas.microsoft.com/office/powerpoint/2010/main" val="3630574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a:solidFill>
                  <a:schemeClr val="tx1"/>
                </a:solidFill>
              </a:rPr>
              <a:t>PLAN</a:t>
            </a:r>
          </a:p>
        </p:txBody>
      </p:sp>
      <p:sp>
        <p:nvSpPr>
          <p:cNvPr id="3" name="Espace réservé du contenu 2"/>
          <p:cNvSpPr>
            <a:spLocks noGrp="1"/>
          </p:cNvSpPr>
          <p:nvPr>
            <p:ph idx="1"/>
          </p:nvPr>
        </p:nvSpPr>
        <p:spPr/>
        <p:txBody>
          <a:bodyPr>
            <a:normAutofit fontScale="92500" lnSpcReduction="10000"/>
          </a:bodyPr>
          <a:lstStyle/>
          <a:p>
            <a:r>
              <a:rPr lang="fr-FR" sz="2800" dirty="0"/>
              <a:t>INTRODUCTION</a:t>
            </a:r>
          </a:p>
          <a:p>
            <a:pPr marL="0" indent="0">
              <a:buNone/>
            </a:pPr>
            <a:r>
              <a:rPr lang="fr-FR" sz="2800" dirty="0"/>
              <a:t> OBJECTIVES</a:t>
            </a:r>
          </a:p>
          <a:p>
            <a:r>
              <a:rPr lang="fr-FR" sz="2800" dirty="0"/>
              <a:t>METHODOLOGY</a:t>
            </a:r>
          </a:p>
          <a:p>
            <a:r>
              <a:rPr lang="fr-FR" sz="2800" dirty="0"/>
              <a:t>RESULTS </a:t>
            </a:r>
          </a:p>
          <a:p>
            <a:r>
              <a:rPr lang="fr-CI" sz="2800" dirty="0"/>
              <a:t>LESSONS LEARNED</a:t>
            </a:r>
          </a:p>
          <a:p>
            <a:r>
              <a:rPr lang="fr-CI" sz="2800" dirty="0"/>
              <a:t>BEST PRACTISE</a:t>
            </a:r>
          </a:p>
          <a:p>
            <a:r>
              <a:rPr lang="en-US" sz="2800" dirty="0"/>
              <a:t>WAY FORWARD</a:t>
            </a:r>
            <a:endParaRPr lang="fr-FR" sz="2800" dirty="0"/>
          </a:p>
          <a:p>
            <a:r>
              <a:rPr lang="fr-FR" sz="2800" dirty="0"/>
              <a:t>CONCLUSION </a:t>
            </a:r>
            <a:endParaRPr lang="fr-FR" sz="2800" strike="sngStrike" dirty="0">
              <a:highlight>
                <a:srgbClr val="FFFF00"/>
              </a:highlight>
            </a:endParaRP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2</a:t>
            </a:fld>
            <a:endParaRPr lang="en-US" sz="2800" b="1" dirty="0"/>
          </a:p>
        </p:txBody>
      </p:sp>
    </p:spTree>
    <p:extLst>
      <p:ext uri="{BB962C8B-B14F-4D97-AF65-F5344CB8AC3E}">
        <p14:creationId xmlns:p14="http://schemas.microsoft.com/office/powerpoint/2010/main" val="353636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210962" y="3003353"/>
            <a:ext cx="10001521" cy="659026"/>
          </a:xfrm>
          <a:solidFill>
            <a:schemeClr val="accent2">
              <a:lumMod val="60000"/>
              <a:lumOff val="40000"/>
            </a:schemeClr>
          </a:solidFill>
          <a:ln>
            <a:solidFill>
              <a:schemeClr val="accent3"/>
            </a:solidFill>
          </a:ln>
        </p:spPr>
        <p:txBody>
          <a:bodyPr>
            <a:normAutofit fontScale="90000"/>
          </a:bodyPr>
          <a:lstStyle/>
          <a:p>
            <a:pPr algn="ctr"/>
            <a:r>
              <a:rPr lang="fr-FR" b="1" dirty="0">
                <a:solidFill>
                  <a:schemeClr val="tx1"/>
                </a:solidFill>
              </a:rPr>
              <a:t>CONCLUSION</a:t>
            </a:r>
          </a:p>
        </p:txBody>
      </p:sp>
      <p:sp>
        <p:nvSpPr>
          <p:cNvPr id="6" name="Espace réservé du pied de page 5"/>
          <p:cNvSpPr>
            <a:spLocks noGrp="1"/>
          </p:cNvSpPr>
          <p:nvPr>
            <p:ph type="ftr" sz="quarter" idx="11"/>
          </p:nvPr>
        </p:nvSpPr>
        <p:spPr/>
        <p:txBody>
          <a:bodyPr/>
          <a:lstStyle/>
          <a:p>
            <a:endParaRPr lang="en-US" dirty="0"/>
          </a:p>
        </p:txBody>
      </p:sp>
      <p:sp>
        <p:nvSpPr>
          <p:cNvPr id="8" name="Espace réservé du numéro de diapositive 7"/>
          <p:cNvSpPr>
            <a:spLocks noGrp="1"/>
          </p:cNvSpPr>
          <p:nvPr>
            <p:ph type="sldNum" sz="quarter" idx="12"/>
          </p:nvPr>
        </p:nvSpPr>
        <p:spPr/>
        <p:txBody>
          <a:bodyPr/>
          <a:lstStyle/>
          <a:p>
            <a:fld id="{D57F1E4F-1CFF-5643-939E-217C01CDF565}" type="slidenum">
              <a:rPr lang="en-US" sz="2800" b="1" smtClean="0"/>
              <a:pPr/>
              <a:t>20</a:t>
            </a:fld>
            <a:endParaRPr lang="en-US" sz="2800" b="1" dirty="0"/>
          </a:p>
        </p:txBody>
      </p:sp>
      <p:sp>
        <p:nvSpPr>
          <p:cNvPr id="5" name="Rectangle 4"/>
          <p:cNvSpPr/>
          <p:nvPr/>
        </p:nvSpPr>
        <p:spPr>
          <a:xfrm>
            <a:off x="677334" y="914400"/>
            <a:ext cx="813898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2000" dirty="0">
              <a:solidFill>
                <a:schemeClr val="tx1"/>
              </a:solidFill>
            </a:endParaRPr>
          </a:p>
        </p:txBody>
      </p:sp>
    </p:spTree>
    <p:extLst>
      <p:ext uri="{BB962C8B-B14F-4D97-AF65-F5344CB8AC3E}">
        <p14:creationId xmlns:p14="http://schemas.microsoft.com/office/powerpoint/2010/main" val="2166822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endParaRPr lang="en-US" dirty="0"/>
          </a:p>
        </p:txBody>
      </p:sp>
      <p:sp>
        <p:nvSpPr>
          <p:cNvPr id="8" name="Espace réservé du numéro de diapositive 7"/>
          <p:cNvSpPr>
            <a:spLocks noGrp="1"/>
          </p:cNvSpPr>
          <p:nvPr>
            <p:ph type="sldNum" sz="quarter" idx="12"/>
          </p:nvPr>
        </p:nvSpPr>
        <p:spPr/>
        <p:txBody>
          <a:bodyPr/>
          <a:lstStyle/>
          <a:p>
            <a:fld id="{D57F1E4F-1CFF-5643-939E-217C01CDF565}" type="slidenum">
              <a:rPr lang="en-US" sz="2800" b="1" smtClean="0"/>
              <a:pPr/>
              <a:t>21</a:t>
            </a:fld>
            <a:endParaRPr lang="en-US" sz="2800" b="1" dirty="0"/>
          </a:p>
        </p:txBody>
      </p:sp>
      <p:sp>
        <p:nvSpPr>
          <p:cNvPr id="5" name="Rectangle 4"/>
          <p:cNvSpPr/>
          <p:nvPr/>
        </p:nvSpPr>
        <p:spPr>
          <a:xfrm>
            <a:off x="677334" y="914400"/>
            <a:ext cx="8138986"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fr-FR" sz="2000" dirty="0">
              <a:solidFill>
                <a:schemeClr val="tx1"/>
              </a:solidFill>
            </a:endParaRPr>
          </a:p>
        </p:txBody>
      </p:sp>
      <p:sp>
        <p:nvSpPr>
          <p:cNvPr id="3" name="Titre 2"/>
          <p:cNvSpPr>
            <a:spLocks noGrp="1"/>
          </p:cNvSpPr>
          <p:nvPr>
            <p:ph type="title"/>
          </p:nvPr>
        </p:nvSpPr>
        <p:spPr>
          <a:xfrm>
            <a:off x="1068387" y="593124"/>
            <a:ext cx="10058400" cy="822960"/>
          </a:xfrm>
        </p:spPr>
        <p:txBody>
          <a:bodyPr/>
          <a:lstStyle/>
          <a:p>
            <a:pPr algn="ctr"/>
            <a:r>
              <a:rPr lang="fr-FR" b="1" dirty="0">
                <a:solidFill>
                  <a:schemeClr val="tx1"/>
                </a:solidFill>
              </a:rPr>
              <a:t>CONCLUSION</a:t>
            </a:r>
            <a:endParaRPr lang="fr-FR" dirty="0"/>
          </a:p>
        </p:txBody>
      </p:sp>
      <p:sp>
        <p:nvSpPr>
          <p:cNvPr id="9" name="Espace réservé du contenu 6"/>
          <p:cNvSpPr>
            <a:spLocks noGrp="1"/>
          </p:cNvSpPr>
          <p:nvPr>
            <p:ph idx="1"/>
          </p:nvPr>
        </p:nvSpPr>
        <p:spPr>
          <a:xfrm>
            <a:off x="1061618" y="2792040"/>
            <a:ext cx="10065169" cy="1607432"/>
          </a:xfrm>
        </p:spPr>
        <p:txBody>
          <a:bodyPr>
            <a:normAutofit/>
          </a:bodyPr>
          <a:lstStyle/>
          <a:p>
            <a:pPr marL="0" indent="0">
              <a:buNone/>
            </a:pPr>
            <a:r>
              <a:rPr lang="en-US" sz="2400" dirty="0"/>
              <a:t>The HTS sites certification program is a key component of the RTCQI. It has evolved from 2022 to 2023 in Cote d’Ivoire. For its effective implementation, it requires training and capacity building of key actors and perfect collaboration between all stakeholders.</a:t>
            </a:r>
          </a:p>
        </p:txBody>
      </p:sp>
    </p:spTree>
    <p:extLst>
      <p:ext uri="{BB962C8B-B14F-4D97-AF65-F5344CB8AC3E}">
        <p14:creationId xmlns:p14="http://schemas.microsoft.com/office/powerpoint/2010/main" val="25517208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87000" y="1202726"/>
            <a:ext cx="10017997" cy="700216"/>
          </a:xfrm>
        </p:spPr>
        <p:txBody>
          <a:bodyPr>
            <a:normAutofit fontScale="90000"/>
          </a:bodyPr>
          <a:lstStyle/>
          <a:p>
            <a:pPr algn="ctr"/>
            <a:r>
              <a:rPr lang="fr-FR" b="1" dirty="0">
                <a:solidFill>
                  <a:schemeClr val="tx1"/>
                </a:solidFill>
              </a:rPr>
              <a:t>ACKNOWLEDGEMENT </a:t>
            </a:r>
          </a:p>
        </p:txBody>
      </p:sp>
      <p:sp>
        <p:nvSpPr>
          <p:cNvPr id="7" name="Espace réservé du contenu 6"/>
          <p:cNvSpPr>
            <a:spLocks noGrp="1"/>
          </p:cNvSpPr>
          <p:nvPr>
            <p:ph idx="1"/>
          </p:nvPr>
        </p:nvSpPr>
        <p:spPr/>
        <p:txBody>
          <a:bodyPr>
            <a:normAutofit/>
          </a:bodyPr>
          <a:lstStyle/>
          <a:p>
            <a:pPr>
              <a:buFont typeface="Wingdings" panose="05000000000000000000" pitchFamily="2" charset="2"/>
              <a:buChar char="Ø"/>
            </a:pPr>
            <a:r>
              <a:rPr lang="en-US" sz="2800" dirty="0"/>
              <a:t>General Directorate for Health</a:t>
            </a:r>
            <a:endParaRPr lang="fr-FR" sz="2800" dirty="0"/>
          </a:p>
          <a:p>
            <a:pPr>
              <a:buFont typeface="Wingdings" panose="05000000000000000000" pitchFamily="2" charset="2"/>
              <a:buChar char="Ø"/>
            </a:pPr>
            <a:r>
              <a:rPr lang="fr-FR" sz="2800" dirty="0"/>
              <a:t>LNSP staff </a:t>
            </a:r>
          </a:p>
          <a:p>
            <a:pPr>
              <a:buFont typeface="Wingdings" panose="05000000000000000000" pitchFamily="2" charset="2"/>
              <a:buChar char="Ø"/>
            </a:pPr>
            <a:r>
              <a:rPr lang="fr-FR" sz="2800" dirty="0"/>
              <a:t>Coachs </a:t>
            </a:r>
          </a:p>
          <a:p>
            <a:pPr>
              <a:buFont typeface="Wingdings" panose="05000000000000000000" pitchFamily="2" charset="2"/>
              <a:buChar char="Ø"/>
            </a:pPr>
            <a:r>
              <a:rPr lang="fr-FR" sz="2800" dirty="0" err="1"/>
              <a:t>Auditors</a:t>
            </a:r>
            <a:endParaRPr lang="fr-FR" sz="2800" dirty="0"/>
          </a:p>
          <a:p>
            <a:pPr>
              <a:buFont typeface="Wingdings" panose="05000000000000000000" pitchFamily="2" charset="2"/>
              <a:buChar char="Ø"/>
            </a:pPr>
            <a:r>
              <a:rPr lang="fr-FR" sz="2800" dirty="0"/>
              <a:t>Districts, </a:t>
            </a:r>
            <a:r>
              <a:rPr lang="fr-FR" sz="2800" dirty="0" err="1"/>
              <a:t>Regions</a:t>
            </a:r>
            <a:r>
              <a:rPr lang="fr-FR" sz="2800" dirty="0"/>
              <a:t>, Health centers</a:t>
            </a:r>
          </a:p>
          <a:p>
            <a:pPr>
              <a:buFont typeface="Wingdings" panose="05000000000000000000" pitchFamily="2" charset="2"/>
              <a:buChar char="Ø"/>
            </a:pPr>
            <a:r>
              <a:rPr lang="fr-FR" sz="2800" dirty="0" err="1"/>
              <a:t>Implementing</a:t>
            </a:r>
            <a:r>
              <a:rPr lang="fr-FR" sz="2800" dirty="0"/>
              <a:t> </a:t>
            </a:r>
            <a:r>
              <a:rPr lang="fr-FR" sz="2800" dirty="0" err="1"/>
              <a:t>partners</a:t>
            </a:r>
            <a:endParaRPr lang="fr-FR" sz="2800" dirty="0"/>
          </a:p>
          <a:p>
            <a:pPr>
              <a:buFont typeface="Wingdings" panose="05000000000000000000" pitchFamily="2" charset="2"/>
              <a:buChar char="Ø"/>
            </a:pPr>
            <a:r>
              <a:rPr lang="fr-FR" sz="2800" dirty="0"/>
              <a:t>CDC </a:t>
            </a:r>
          </a:p>
          <a:p>
            <a:pPr>
              <a:buFont typeface="Wingdings" panose="05000000000000000000" pitchFamily="2" charset="2"/>
              <a:buChar char="Ø"/>
            </a:pPr>
            <a:endParaRPr lang="fr-FR" sz="2400" dirty="0"/>
          </a:p>
          <a:p>
            <a:pPr marL="0" indent="0">
              <a:buNone/>
            </a:pPr>
            <a:endParaRPr lang="fr-FR" sz="2400" dirty="0"/>
          </a:p>
        </p:txBody>
      </p:sp>
      <p:sp>
        <p:nvSpPr>
          <p:cNvPr id="3" name="Espace réservé du pied de page 2"/>
          <p:cNvSpPr>
            <a:spLocks noGrp="1"/>
          </p:cNvSpPr>
          <p:nvPr>
            <p:ph type="ftr" sz="quarter" idx="11"/>
          </p:nvPr>
        </p:nvSpPr>
        <p:spPr/>
        <p:txBody>
          <a:bodyPr/>
          <a:lstStyle/>
          <a:p>
            <a:endParaRPr lang="en-US" dirty="0"/>
          </a:p>
        </p:txBody>
      </p:sp>
      <p:sp>
        <p:nvSpPr>
          <p:cNvPr id="4" name="Espace réservé du numéro de diapositive 3"/>
          <p:cNvSpPr>
            <a:spLocks noGrp="1"/>
          </p:cNvSpPr>
          <p:nvPr>
            <p:ph type="sldNum" sz="quarter" idx="12"/>
          </p:nvPr>
        </p:nvSpPr>
        <p:spPr/>
        <p:txBody>
          <a:bodyPr/>
          <a:lstStyle/>
          <a:p>
            <a:fld id="{D57F1E4F-1CFF-5643-939E-217C01CDF565}" type="slidenum">
              <a:rPr lang="en-US" sz="2800" b="1" smtClean="0"/>
              <a:pPr/>
              <a:t>22</a:t>
            </a:fld>
            <a:endParaRPr lang="en-US" sz="2800" b="1" dirty="0"/>
          </a:p>
        </p:txBody>
      </p:sp>
      <p:sp>
        <p:nvSpPr>
          <p:cNvPr id="5" name="Rectangle 4"/>
          <p:cNvSpPr/>
          <p:nvPr/>
        </p:nvSpPr>
        <p:spPr>
          <a:xfrm>
            <a:off x="799068" y="1046207"/>
            <a:ext cx="7488195" cy="3130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b="1" dirty="0">
                <a:solidFill>
                  <a:schemeClr val="tx1"/>
                </a:solidFill>
              </a:rPr>
              <a:t> </a:t>
            </a:r>
          </a:p>
        </p:txBody>
      </p:sp>
    </p:spTree>
    <p:extLst>
      <p:ext uri="{BB962C8B-B14F-4D97-AF65-F5344CB8AC3E}">
        <p14:creationId xmlns:p14="http://schemas.microsoft.com/office/powerpoint/2010/main" val="506040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p:cNvSpPr>
            <a:spLocks noGrp="1"/>
          </p:cNvSpPr>
          <p:nvPr>
            <p:ph type="ftr" sz="quarter" idx="11"/>
          </p:nvPr>
        </p:nvSpPr>
        <p:spPr/>
        <p:txBody>
          <a:bodyPr/>
          <a:lstStyle/>
          <a:p>
            <a:endParaRPr lang="en-US" dirty="0"/>
          </a:p>
        </p:txBody>
      </p:sp>
      <p:sp>
        <p:nvSpPr>
          <p:cNvPr id="3" name="Espace réservé du numéro de diapositive 2"/>
          <p:cNvSpPr>
            <a:spLocks noGrp="1"/>
          </p:cNvSpPr>
          <p:nvPr>
            <p:ph type="sldNum" sz="quarter" idx="12"/>
          </p:nvPr>
        </p:nvSpPr>
        <p:spPr/>
        <p:txBody>
          <a:bodyPr/>
          <a:lstStyle/>
          <a:p>
            <a:fld id="{D57F1E4F-1CFF-5643-939E-217C01CDF565}" type="slidenum">
              <a:rPr lang="en-US" sz="2800" b="1" smtClean="0"/>
              <a:pPr/>
              <a:t>23</a:t>
            </a:fld>
            <a:endParaRPr lang="en-US" sz="2800" b="1" dirty="0"/>
          </a:p>
        </p:txBody>
      </p:sp>
      <p:sp>
        <p:nvSpPr>
          <p:cNvPr id="5" name="Titre 1"/>
          <p:cNvSpPr>
            <a:spLocks noGrp="1"/>
          </p:cNvSpPr>
          <p:nvPr/>
        </p:nvSpPr>
        <p:spPr>
          <a:xfrm>
            <a:off x="0" y="1064759"/>
            <a:ext cx="4368446" cy="4287921"/>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a:latin typeface="Arial Narrow" panose="020B0606020202030204" pitchFamily="34" charset="0"/>
              </a:rPr>
              <a:t>MERCI DE </a:t>
            </a:r>
            <a:r>
              <a:rPr lang="en-US" sz="6000" b="1" dirty="0">
                <a:latin typeface="Arial Narrow" panose="020B0606020202030204" pitchFamily="34" charset="0"/>
              </a:rPr>
              <a:t>VOTRE ATTENTION</a:t>
            </a:r>
            <a:br>
              <a:rPr lang="en-US" sz="6000" b="1" dirty="0"/>
            </a:br>
            <a:endParaRPr lang="en-US" sz="6000" dirty="0"/>
          </a:p>
        </p:txBody>
      </p:sp>
      <p:pic>
        <p:nvPicPr>
          <p:cNvPr id="6" name="Picture 3" descr="Point d’exclamation sur un arrière-plan jaune">
            <a:extLst>
              <a:ext uri="{FF2B5EF4-FFF2-40B4-BE49-F238E27FC236}">
                <a16:creationId xmlns:a16="http://schemas.microsoft.com/office/drawing/2014/main" id="{10675B44-24C4-486C-9ABA-349580DE5580}"/>
              </a:ext>
            </a:extLst>
          </p:cNvPr>
          <p:cNvPicPr>
            <a:picLocks noChangeAspect="1"/>
          </p:cNvPicPr>
          <p:nvPr/>
        </p:nvPicPr>
        <p:blipFill rotWithShape="1">
          <a:blip r:embed="rId2"/>
          <a:srcRect l="5225" r="5225"/>
          <a:stretch/>
        </p:blipFill>
        <p:spPr>
          <a:xfrm>
            <a:off x="4156364" y="13263"/>
            <a:ext cx="8021394" cy="6293534"/>
          </a:xfrm>
          <a:prstGeom prst="rect">
            <a:avLst/>
          </a:prstGeom>
        </p:spPr>
      </p:pic>
    </p:spTree>
    <p:extLst>
      <p:ext uri="{BB962C8B-B14F-4D97-AF65-F5344CB8AC3E}">
        <p14:creationId xmlns:p14="http://schemas.microsoft.com/office/powerpoint/2010/main" val="37540954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9253" y="623140"/>
            <a:ext cx="8596668" cy="864973"/>
          </a:xfrm>
        </p:spPr>
        <p:txBody>
          <a:bodyPr/>
          <a:lstStyle/>
          <a:p>
            <a:pPr algn="ctr"/>
            <a:r>
              <a:rPr lang="fr-FR" b="1" dirty="0">
                <a:solidFill>
                  <a:schemeClr val="tx1"/>
                </a:solidFill>
              </a:rPr>
              <a:t>INTRODUCTION</a:t>
            </a:r>
          </a:p>
        </p:txBody>
      </p:sp>
      <p:sp>
        <p:nvSpPr>
          <p:cNvPr id="3" name="Espace réservé du contenu 2"/>
          <p:cNvSpPr>
            <a:spLocks noGrp="1"/>
          </p:cNvSpPr>
          <p:nvPr>
            <p:ph idx="1"/>
          </p:nvPr>
        </p:nvSpPr>
        <p:spPr>
          <a:xfrm>
            <a:off x="428625" y="1717327"/>
            <a:ext cx="11458575" cy="4080758"/>
          </a:xfrm>
        </p:spPr>
        <p:txBody>
          <a:bodyPr>
            <a:normAutofit fontScale="92500" lnSpcReduction="20000"/>
          </a:bodyPr>
          <a:lstStyle/>
          <a:p>
            <a:endParaRPr lang="en-US" sz="2400" b="1" dirty="0"/>
          </a:p>
          <a:p>
            <a:pPr marL="285750" indent="-285750">
              <a:buFont typeface="Wingdings" panose="05000000000000000000" pitchFamily="2" charset="2"/>
              <a:buChar char="§"/>
            </a:pPr>
            <a:r>
              <a:rPr lang="en-US" sz="2600" dirty="0"/>
              <a:t>The HTS Certification Program aggregates and continuously monitors all aspects of quality and Maintain the quality of HIV testing services on an ongoing basis</a:t>
            </a:r>
          </a:p>
          <a:p>
            <a:pPr marL="285750" indent="-285750">
              <a:buFont typeface="Wingdings" panose="05000000000000000000" pitchFamily="2" charset="2"/>
              <a:buChar char="§"/>
            </a:pPr>
            <a:r>
              <a:rPr lang="en-US" sz="2600" dirty="0"/>
              <a:t>Certification of HIV testing sites  and Provider competency assessment are implemented simultaneously</a:t>
            </a:r>
          </a:p>
          <a:p>
            <a:pPr marL="285750" indent="-285750">
              <a:buFont typeface="Wingdings" panose="05000000000000000000" pitchFamily="2" charset="2"/>
              <a:buChar char="§"/>
            </a:pPr>
            <a:r>
              <a:rPr lang="en-US" sz="2600" dirty="0"/>
              <a:t>2015: Adoption by the MOH of Rapid test Continuous Quality Improvement Initiative (RT-CQI) with CDC –PEPFAR support</a:t>
            </a:r>
          </a:p>
          <a:p>
            <a:pPr marL="285750" indent="-285750">
              <a:buFont typeface="Wingdings" panose="05000000000000000000" pitchFamily="2" charset="2"/>
              <a:buChar char="§"/>
            </a:pPr>
            <a:r>
              <a:rPr lang="en-US" sz="2600" dirty="0"/>
              <a:t>2016 to 2019: Implementation by a CDC funded partner ( ITECH)</a:t>
            </a:r>
          </a:p>
          <a:p>
            <a:pPr marL="285750" indent="-285750">
              <a:buFont typeface="Wingdings" panose="05000000000000000000" pitchFamily="2" charset="2"/>
              <a:buChar char="§"/>
            </a:pPr>
            <a:r>
              <a:rPr lang="en-US" sz="2600" dirty="0"/>
              <a:t>2019:  Implementation successfully transferred to MOH</a:t>
            </a:r>
          </a:p>
          <a:p>
            <a:pPr marL="285750" indent="-285750">
              <a:buFont typeface="Wingdings" panose="05000000000000000000" pitchFamily="2" charset="2"/>
              <a:buChar char="§"/>
            </a:pPr>
            <a:r>
              <a:rPr lang="en-US" sz="2600" dirty="0"/>
              <a:t>2020 to now: Implementation by the LNSP (National Public Health Laboratory)</a:t>
            </a:r>
          </a:p>
          <a:p>
            <a:pPr marL="0" indent="0">
              <a:buNone/>
            </a:pPr>
            <a:endParaRPr lang="fr-FR" sz="2400" dirty="0"/>
          </a:p>
        </p:txBody>
      </p:sp>
      <p:sp>
        <p:nvSpPr>
          <p:cNvPr id="8" name="Espace réservé du pied de page 7"/>
          <p:cNvSpPr>
            <a:spLocks noGrp="1"/>
          </p:cNvSpPr>
          <p:nvPr>
            <p:ph type="ftr" sz="quarter" idx="11"/>
          </p:nvPr>
        </p:nvSpPr>
        <p:spPr/>
        <p:txBody>
          <a:bodyPr/>
          <a:lstStyle/>
          <a:p>
            <a:endParaRPr lang="en-US" dirty="0"/>
          </a:p>
        </p:txBody>
      </p:sp>
      <p:sp>
        <p:nvSpPr>
          <p:cNvPr id="9" name="Espace réservé du numéro de diapositive 8"/>
          <p:cNvSpPr>
            <a:spLocks noGrp="1"/>
          </p:cNvSpPr>
          <p:nvPr>
            <p:ph type="sldNum" sz="quarter" idx="12"/>
          </p:nvPr>
        </p:nvSpPr>
        <p:spPr/>
        <p:txBody>
          <a:bodyPr/>
          <a:lstStyle/>
          <a:p>
            <a:fld id="{D57F1E4F-1CFF-5643-939E-217C01CDF565}" type="slidenum">
              <a:rPr lang="en-US" sz="2800" b="1" smtClean="0"/>
              <a:pPr/>
              <a:t>3</a:t>
            </a:fld>
            <a:endParaRPr lang="en-US" sz="2800" b="1" dirty="0"/>
          </a:p>
        </p:txBody>
      </p:sp>
    </p:spTree>
    <p:extLst>
      <p:ext uri="{BB962C8B-B14F-4D97-AF65-F5344CB8AC3E}">
        <p14:creationId xmlns:p14="http://schemas.microsoft.com/office/powerpoint/2010/main" val="3141007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86249" y="2627871"/>
            <a:ext cx="10026234" cy="889686"/>
          </a:xfrm>
          <a:solidFill>
            <a:schemeClr val="accent2">
              <a:lumMod val="60000"/>
              <a:lumOff val="40000"/>
            </a:schemeClr>
          </a:solidFill>
          <a:ln>
            <a:solidFill>
              <a:schemeClr val="accent3"/>
            </a:solidFill>
          </a:ln>
        </p:spPr>
        <p:txBody>
          <a:bodyPr/>
          <a:lstStyle/>
          <a:p>
            <a:pPr algn="ctr"/>
            <a:r>
              <a:rPr lang="fr-FR" b="1" dirty="0">
                <a:solidFill>
                  <a:schemeClr val="tx1"/>
                </a:solidFill>
              </a:rPr>
              <a:t>OBJECTIVES</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4</a:t>
            </a:fld>
            <a:endParaRPr lang="en-US" sz="2800" b="1" dirty="0"/>
          </a:p>
        </p:txBody>
      </p:sp>
    </p:spTree>
    <p:extLst>
      <p:ext uri="{BB962C8B-B14F-4D97-AF65-F5344CB8AC3E}">
        <p14:creationId xmlns:p14="http://schemas.microsoft.com/office/powerpoint/2010/main" val="3774565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99253" y="636019"/>
            <a:ext cx="8596668" cy="889686"/>
          </a:xfrm>
        </p:spPr>
        <p:txBody>
          <a:bodyPr/>
          <a:lstStyle/>
          <a:p>
            <a:pPr algn="ctr"/>
            <a:r>
              <a:rPr lang="fr-FR" b="1" dirty="0">
                <a:solidFill>
                  <a:schemeClr val="tx1"/>
                </a:solidFill>
              </a:rPr>
              <a:t>OBJECTIVES</a:t>
            </a:r>
          </a:p>
        </p:txBody>
      </p:sp>
      <p:sp>
        <p:nvSpPr>
          <p:cNvPr id="3" name="Espace réservé du contenu 2"/>
          <p:cNvSpPr>
            <a:spLocks noGrp="1"/>
          </p:cNvSpPr>
          <p:nvPr>
            <p:ph idx="1"/>
          </p:nvPr>
        </p:nvSpPr>
        <p:spPr>
          <a:xfrm>
            <a:off x="1799253" y="1862888"/>
            <a:ext cx="8596668" cy="3880773"/>
          </a:xfrm>
        </p:spPr>
        <p:txBody>
          <a:bodyPr>
            <a:noAutofit/>
          </a:bodyPr>
          <a:lstStyle/>
          <a:p>
            <a:pPr>
              <a:buFont typeface="Wingdings" panose="05000000000000000000" pitchFamily="2" charset="2"/>
              <a:buChar char="§"/>
            </a:pPr>
            <a:r>
              <a:rPr lang="fr-FR" sz="2800" b="1" dirty="0"/>
              <a:t>   General</a:t>
            </a:r>
            <a:r>
              <a:rPr lang="fr-FR" sz="2800" dirty="0"/>
              <a:t>: </a:t>
            </a:r>
            <a:r>
              <a:rPr lang="en-US" sz="2800" dirty="0"/>
              <a:t>Continuously monitor all aspects of quality</a:t>
            </a:r>
          </a:p>
          <a:p>
            <a:pPr>
              <a:buFont typeface="Wingdings" panose="05000000000000000000" pitchFamily="2" charset="2"/>
              <a:buChar char="§"/>
            </a:pPr>
            <a:r>
              <a:rPr lang="en-US" sz="2800" b="1" dirty="0"/>
              <a:t>   Specific:</a:t>
            </a:r>
          </a:p>
          <a:p>
            <a:r>
              <a:rPr lang="en-US" sz="2800" b="1" dirty="0"/>
              <a:t> </a:t>
            </a:r>
            <a:r>
              <a:rPr lang="en-US" sz="2800" dirty="0"/>
              <a:t>- Improve the accuracy and reliability of HIV diagnosis using rapid tests at the site level.</a:t>
            </a:r>
          </a:p>
          <a:p>
            <a:r>
              <a:rPr lang="en-US" sz="2800" dirty="0"/>
              <a:t>- Facilitate the implementation and maintenance of an effective quality management system</a:t>
            </a:r>
          </a:p>
          <a:p>
            <a:r>
              <a:rPr lang="en-US" sz="2800" dirty="0"/>
              <a:t>- Reassure customers who use the services</a:t>
            </a:r>
            <a:endParaRPr lang="fr-FR" sz="2800"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5</a:t>
            </a:fld>
            <a:endParaRPr lang="en-US" sz="2800" b="1" dirty="0"/>
          </a:p>
        </p:txBody>
      </p:sp>
    </p:spTree>
    <p:extLst>
      <p:ext uri="{BB962C8B-B14F-4D97-AF65-F5344CB8AC3E}">
        <p14:creationId xmlns:p14="http://schemas.microsoft.com/office/powerpoint/2010/main" val="3612141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45059" y="3270421"/>
            <a:ext cx="10181968" cy="832022"/>
          </a:xfrm>
          <a:solidFill>
            <a:schemeClr val="accent2">
              <a:lumMod val="60000"/>
              <a:lumOff val="40000"/>
            </a:schemeClr>
          </a:solidFill>
          <a:ln>
            <a:solidFill>
              <a:schemeClr val="accent3"/>
            </a:solidFill>
          </a:ln>
        </p:spPr>
        <p:txBody>
          <a:bodyPr/>
          <a:lstStyle/>
          <a:p>
            <a:pPr algn="ctr"/>
            <a:r>
              <a:rPr lang="fr-FR" b="1" dirty="0">
                <a:solidFill>
                  <a:schemeClr val="tx1"/>
                </a:solidFill>
              </a:rPr>
              <a:t>METHODOLOGY</a:t>
            </a:r>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6</a:t>
            </a:fld>
            <a:endParaRPr lang="en-US" sz="2800" b="1" dirty="0"/>
          </a:p>
        </p:txBody>
      </p:sp>
    </p:spTree>
    <p:extLst>
      <p:ext uri="{BB962C8B-B14F-4D97-AF65-F5344CB8AC3E}">
        <p14:creationId xmlns:p14="http://schemas.microsoft.com/office/powerpoint/2010/main" val="2231759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D3A227-B853-4E5E-9201-969084916CC1}"/>
              </a:ext>
            </a:extLst>
          </p:cNvPr>
          <p:cNvSpPr>
            <a:spLocks noGrp="1"/>
          </p:cNvSpPr>
          <p:nvPr>
            <p:ph type="title"/>
          </p:nvPr>
        </p:nvSpPr>
        <p:spPr>
          <a:xfrm>
            <a:off x="923645" y="-367174"/>
            <a:ext cx="9601196" cy="1303867"/>
          </a:xfrm>
        </p:spPr>
        <p:txBody>
          <a:bodyPr>
            <a:normAutofit/>
          </a:bodyPr>
          <a:lstStyle/>
          <a:p>
            <a:pPr algn="ctr"/>
            <a:r>
              <a:rPr lang="fr-FR" sz="4000" b="1" dirty="0"/>
              <a:t>CERTIFICATION PROGRAM FRAMEWORK</a:t>
            </a:r>
          </a:p>
        </p:txBody>
      </p:sp>
      <p:grpSp>
        <p:nvGrpSpPr>
          <p:cNvPr id="4" name="Group 29">
            <a:extLst>
              <a:ext uri="{FF2B5EF4-FFF2-40B4-BE49-F238E27FC236}">
                <a16:creationId xmlns:a16="http://schemas.microsoft.com/office/drawing/2014/main" id="{B3A5DBEC-CC42-487C-BBC0-569A587088E3}"/>
              </a:ext>
            </a:extLst>
          </p:cNvPr>
          <p:cNvGrpSpPr>
            <a:grpSpLocks/>
          </p:cNvGrpSpPr>
          <p:nvPr/>
        </p:nvGrpSpPr>
        <p:grpSpPr>
          <a:xfrm>
            <a:off x="1033911" y="1098441"/>
            <a:ext cx="10151721" cy="5148624"/>
            <a:chOff x="-355299" y="-95486"/>
            <a:chExt cx="8434650" cy="5213126"/>
          </a:xfrm>
        </p:grpSpPr>
        <p:grpSp>
          <p:nvGrpSpPr>
            <p:cNvPr id="5" name="Group 2">
              <a:extLst>
                <a:ext uri="{FF2B5EF4-FFF2-40B4-BE49-F238E27FC236}">
                  <a16:creationId xmlns:a16="http://schemas.microsoft.com/office/drawing/2014/main" id="{533508B8-463E-40EA-B82C-F9DA24823509}"/>
                </a:ext>
              </a:extLst>
            </p:cNvPr>
            <p:cNvGrpSpPr/>
            <p:nvPr/>
          </p:nvGrpSpPr>
          <p:grpSpPr>
            <a:xfrm>
              <a:off x="4392980" y="3413702"/>
              <a:ext cx="3686371" cy="1703938"/>
              <a:chOff x="4385330" y="3410804"/>
              <a:chExt cx="2402014" cy="1186422"/>
            </a:xfrm>
          </p:grpSpPr>
          <p:sp>
            <p:nvSpPr>
              <p:cNvPr id="29" name="Rounded Rectangle 26">
                <a:extLst>
                  <a:ext uri="{FF2B5EF4-FFF2-40B4-BE49-F238E27FC236}">
                    <a16:creationId xmlns:a16="http://schemas.microsoft.com/office/drawing/2014/main" id="{526E0C06-AC27-4573-B676-2B3FDF201DD9}"/>
                  </a:ext>
                </a:extLst>
              </p:cNvPr>
              <p:cNvSpPr/>
              <p:nvPr/>
            </p:nvSpPr>
            <p:spPr>
              <a:xfrm>
                <a:off x="4385330" y="3410804"/>
                <a:ext cx="2402014" cy="1186422"/>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4902230"/>
                    <a:satOff val="-6819"/>
                    <a:lumOff val="-2615"/>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30" name="Rounded Rectangle 4">
                <a:extLst>
                  <a:ext uri="{FF2B5EF4-FFF2-40B4-BE49-F238E27FC236}">
                    <a16:creationId xmlns:a16="http://schemas.microsoft.com/office/drawing/2014/main" id="{2C745D2D-FB69-43AA-84A7-6F9CCBCABA54}"/>
                  </a:ext>
                </a:extLst>
              </p:cNvPr>
              <p:cNvSpPr txBox="1"/>
              <p:nvPr/>
            </p:nvSpPr>
            <p:spPr>
              <a:xfrm>
                <a:off x="4540909" y="3443031"/>
                <a:ext cx="2064386" cy="1147524"/>
              </a:xfrm>
              <a:prstGeom prst="rect">
                <a:avLst/>
              </a:prstGeom>
              <a:noFill/>
              <a:ln>
                <a:noFill/>
              </a:ln>
              <a:effectLst/>
            </p:spPr>
            <p:txBody>
              <a:bodyPr spcFirstLastPara="0" vert="horz" wrap="square" lIns="30480" tIns="30480" rIns="30480" bIns="30480" numCol="1" spcCol="1270" anchor="t" anchorCtr="0">
                <a:noAutofit/>
              </a:bodyPr>
              <a:lstStyle/>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Ensure that staff was trained in national HIV testing modules </a:t>
                </a:r>
              </a:p>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Promote written assessments</a:t>
                </a:r>
              </a:p>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Identification and proposal of eligible  testers for certification</a:t>
                </a:r>
              </a:p>
              <a:p>
                <a:pPr marL="110871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Audit Report Review</a:t>
                </a:r>
              </a:p>
            </p:txBody>
          </p:sp>
        </p:grpSp>
        <p:grpSp>
          <p:nvGrpSpPr>
            <p:cNvPr id="6" name="Group 3">
              <a:extLst>
                <a:ext uri="{FF2B5EF4-FFF2-40B4-BE49-F238E27FC236}">
                  <a16:creationId xmlns:a16="http://schemas.microsoft.com/office/drawing/2014/main" id="{B8754DFB-8A8D-49F1-9102-6F0360767ABE}"/>
                </a:ext>
              </a:extLst>
            </p:cNvPr>
            <p:cNvGrpSpPr/>
            <p:nvPr/>
          </p:nvGrpSpPr>
          <p:grpSpPr>
            <a:xfrm>
              <a:off x="-355298" y="3240312"/>
              <a:ext cx="3094972" cy="1877328"/>
              <a:chOff x="-219798" y="3290076"/>
              <a:chExt cx="2007616" cy="1307150"/>
            </a:xfrm>
          </p:grpSpPr>
          <p:sp>
            <p:nvSpPr>
              <p:cNvPr id="27" name="Rounded Rectangle 24">
                <a:extLst>
                  <a:ext uri="{FF2B5EF4-FFF2-40B4-BE49-F238E27FC236}">
                    <a16:creationId xmlns:a16="http://schemas.microsoft.com/office/drawing/2014/main" id="{C3B4923E-6A5A-4167-BBFF-CEAE656CA75C}"/>
                  </a:ext>
                </a:extLst>
              </p:cNvPr>
              <p:cNvSpPr/>
              <p:nvPr/>
            </p:nvSpPr>
            <p:spPr>
              <a:xfrm>
                <a:off x="-219798" y="3290076"/>
                <a:ext cx="2007616" cy="130048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7353344"/>
                    <a:satOff val="-10228"/>
                    <a:lumOff val="-3922"/>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28" name="Rounded Rectangle 6">
                <a:extLst>
                  <a:ext uri="{FF2B5EF4-FFF2-40B4-BE49-F238E27FC236}">
                    <a16:creationId xmlns:a16="http://schemas.microsoft.com/office/drawing/2014/main" id="{D49D668E-B381-4209-82CD-3C35397689BF}"/>
                  </a:ext>
                </a:extLst>
              </p:cNvPr>
              <p:cNvSpPr txBox="1"/>
              <p:nvPr/>
            </p:nvSpPr>
            <p:spPr>
              <a:xfrm>
                <a:off x="-210959" y="3404134"/>
                <a:ext cx="1912484" cy="1193092"/>
              </a:xfrm>
              <a:prstGeom prst="rect">
                <a:avLst/>
              </a:prstGeom>
              <a:noFill/>
              <a:ln>
                <a:noFill/>
              </a:ln>
              <a:effectLst/>
            </p:spPr>
            <p:txBody>
              <a:bodyPr spcFirstLastPara="0" vert="horz" wrap="square" lIns="30480" tIns="30480" rIns="30480" bIns="30480" numCol="1" spcCol="1270" anchor="t" anchorCtr="0">
                <a:noAutofit/>
              </a:bodyPr>
              <a:lstStyle/>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Coaching of testers on quality and certification requirements</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Conducting internal audits</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Ensure the implementation of corrective measures and the improvement plan</a:t>
                </a:r>
              </a:p>
            </p:txBody>
          </p:sp>
        </p:grpSp>
        <p:grpSp>
          <p:nvGrpSpPr>
            <p:cNvPr id="7" name="Group 4">
              <a:extLst>
                <a:ext uri="{FF2B5EF4-FFF2-40B4-BE49-F238E27FC236}">
                  <a16:creationId xmlns:a16="http://schemas.microsoft.com/office/drawing/2014/main" id="{956E2ED9-67B4-459C-858C-6E10E2C3513A}"/>
                </a:ext>
              </a:extLst>
            </p:cNvPr>
            <p:cNvGrpSpPr/>
            <p:nvPr/>
          </p:nvGrpSpPr>
          <p:grpSpPr>
            <a:xfrm>
              <a:off x="4392981" y="-95486"/>
              <a:ext cx="3663482" cy="2313277"/>
              <a:chOff x="4393102" y="-63972"/>
              <a:chExt cx="2351865" cy="1549808"/>
            </a:xfrm>
          </p:grpSpPr>
          <p:sp>
            <p:nvSpPr>
              <p:cNvPr id="25" name="Rounded Rectangle 22">
                <a:extLst>
                  <a:ext uri="{FF2B5EF4-FFF2-40B4-BE49-F238E27FC236}">
                    <a16:creationId xmlns:a16="http://schemas.microsoft.com/office/drawing/2014/main" id="{504F455B-D304-4F41-99D6-DCBDE300F854}"/>
                  </a:ext>
                </a:extLst>
              </p:cNvPr>
              <p:cNvSpPr/>
              <p:nvPr/>
            </p:nvSpPr>
            <p:spPr>
              <a:xfrm>
                <a:off x="4393102" y="-63972"/>
                <a:ext cx="2351865" cy="1541741"/>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2451115"/>
                    <a:satOff val="-3409"/>
                    <a:lumOff val="-1307"/>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26" name="Rounded Rectangle 8">
                <a:extLst>
                  <a:ext uri="{FF2B5EF4-FFF2-40B4-BE49-F238E27FC236}">
                    <a16:creationId xmlns:a16="http://schemas.microsoft.com/office/drawing/2014/main" id="{E85490CD-ED6B-4C83-8191-D15E10DAF65E}"/>
                  </a:ext>
                </a:extLst>
              </p:cNvPr>
              <p:cNvSpPr txBox="1"/>
              <p:nvPr/>
            </p:nvSpPr>
            <p:spPr>
              <a:xfrm>
                <a:off x="4749029" y="103193"/>
                <a:ext cx="1978535" cy="1382643"/>
              </a:xfrm>
              <a:prstGeom prst="rect">
                <a:avLst/>
              </a:prstGeom>
              <a:noFill/>
              <a:ln>
                <a:noFill/>
              </a:ln>
              <a:effectLst/>
            </p:spPr>
            <p:txBody>
              <a:bodyPr spcFirstLastPara="0" vert="horz" wrap="square" lIns="30480" tIns="30480" rIns="30480" bIns="30480" numCol="1" spcCol="1270" anchor="t" anchorCtr="0">
                <a:noAutofit/>
              </a:bodyPr>
              <a:lstStyle/>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Completion of written evaluations</a:t>
                </a:r>
              </a:p>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Performing direct observations </a:t>
                </a:r>
              </a:p>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Carrying out external audits and developing an improvement plan</a:t>
                </a:r>
              </a:p>
              <a:p>
                <a:pPr marL="514350" indent="-285750" defTabSz="914400">
                  <a:lnSpc>
                    <a:spcPct val="106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Writing and transmission of reports to the management of the structure, the sub-committees and the health district </a:t>
                </a:r>
                <a:r>
                  <a:rPr lang="fr-FR" sz="1100" kern="0" dirty="0">
                    <a:solidFill>
                      <a:srgbClr val="222222"/>
                    </a:solidFill>
                    <a:latin typeface="Calibri" panose="020F0502020204030204" pitchFamily="34" charset="0"/>
                    <a:ea typeface="MS Mincho"/>
                    <a:cs typeface="Calibri" panose="020F0502020204030204" pitchFamily="34" charset="0"/>
                  </a:rPr>
                  <a:t> </a:t>
                </a:r>
              </a:p>
            </p:txBody>
          </p:sp>
        </p:grpSp>
        <p:grpSp>
          <p:nvGrpSpPr>
            <p:cNvPr id="8" name="Group 5">
              <a:extLst>
                <a:ext uri="{FF2B5EF4-FFF2-40B4-BE49-F238E27FC236}">
                  <a16:creationId xmlns:a16="http://schemas.microsoft.com/office/drawing/2014/main" id="{320A7E94-0BD6-4F09-896C-44874F3F44B5}"/>
                </a:ext>
              </a:extLst>
            </p:cNvPr>
            <p:cNvGrpSpPr/>
            <p:nvPr/>
          </p:nvGrpSpPr>
          <p:grpSpPr>
            <a:xfrm>
              <a:off x="-355299" y="-95486"/>
              <a:ext cx="3160788" cy="2120437"/>
              <a:chOff x="-228232" y="-63972"/>
              <a:chExt cx="2030379" cy="1420613"/>
            </a:xfrm>
          </p:grpSpPr>
          <p:sp>
            <p:nvSpPr>
              <p:cNvPr id="23" name="Rounded Rectangle 20">
                <a:extLst>
                  <a:ext uri="{FF2B5EF4-FFF2-40B4-BE49-F238E27FC236}">
                    <a16:creationId xmlns:a16="http://schemas.microsoft.com/office/drawing/2014/main" id="{317CE6C9-F99C-4217-8B28-EEDE81986058}"/>
                  </a:ext>
                </a:extLst>
              </p:cNvPr>
              <p:cNvSpPr/>
              <p:nvPr/>
            </p:nvSpPr>
            <p:spPr>
              <a:xfrm>
                <a:off x="-205469" y="-63972"/>
                <a:ext cx="2007616" cy="1411210"/>
              </a:xfrm>
              <a:prstGeom prst="roundRect">
                <a:avLst>
                  <a:gd name="adj" fmla="val 10000"/>
                </a:avLst>
              </a:prstGeom>
              <a:solidFill>
                <a:sysClr val="window" lastClr="FFFFFF">
                  <a:alpha val="90000"/>
                  <a:hueOff val="0"/>
                  <a:satOff val="0"/>
                  <a:lumOff val="0"/>
                  <a:alphaOff val="0"/>
                </a:sysClr>
              </a:solidFill>
              <a:ln w="12700" cap="flat" cmpd="sng" algn="ctr">
                <a:solidFill>
                  <a:srgbClr val="4472C4">
                    <a:hueOff val="0"/>
                    <a:satOff val="0"/>
                    <a:lumOff val="0"/>
                    <a:alphaOff val="0"/>
                  </a:srgbClr>
                </a:solidFill>
                <a:prstDash val="solid"/>
                <a:miter lim="800000"/>
              </a:ln>
              <a:effectLst/>
            </p:spPr>
            <p:txBody>
              <a:bodyPr/>
              <a:lstStyle/>
              <a:p>
                <a:pPr defTabSz="914400">
                  <a:defRPr/>
                </a:pPr>
                <a:endParaRPr lang="fr-FR" kern="0">
                  <a:solidFill>
                    <a:sysClr val="windowText" lastClr="000000"/>
                  </a:solidFill>
                </a:endParaRPr>
              </a:p>
            </p:txBody>
          </p:sp>
          <p:sp>
            <p:nvSpPr>
              <p:cNvPr id="24" name="Rounded Rectangle 10">
                <a:extLst>
                  <a:ext uri="{FF2B5EF4-FFF2-40B4-BE49-F238E27FC236}">
                    <a16:creationId xmlns:a16="http://schemas.microsoft.com/office/drawing/2014/main" id="{D3FA191D-0AE9-4770-8751-47801C45E062}"/>
                  </a:ext>
                </a:extLst>
              </p:cNvPr>
              <p:cNvSpPr txBox="1"/>
              <p:nvPr/>
            </p:nvSpPr>
            <p:spPr>
              <a:xfrm>
                <a:off x="-228232" y="-56814"/>
                <a:ext cx="1794522" cy="1413455"/>
              </a:xfrm>
              <a:prstGeom prst="rect">
                <a:avLst/>
              </a:prstGeom>
              <a:noFill/>
              <a:ln>
                <a:noFill/>
              </a:ln>
              <a:effectLst/>
            </p:spPr>
            <p:txBody>
              <a:bodyPr spcFirstLastPara="0" vert="horz" wrap="square" lIns="26670" tIns="26670" rIns="26670" bIns="26670" numCol="1" spcCol="1270" anchor="t" anchorCtr="0">
                <a:noAutofit/>
              </a:bodyPr>
              <a:lstStyle/>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Definition of national standards and procedures</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Coordination and supervision of program implementation</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Preparation and dissemination of program report</a:t>
                </a:r>
              </a:p>
              <a:p>
                <a:pPr marL="468630" indent="-285750" defTabSz="914400">
                  <a:lnSpc>
                    <a:spcPct val="107000"/>
                  </a:lnSpc>
                  <a:buFont typeface="Arial" panose="020B0604020202020204" pitchFamily="34" charset="0"/>
                  <a:buChar char="•"/>
                  <a:tabLst>
                    <a:tab pos="581660" algn="l"/>
                    <a:tab pos="1163320" algn="l"/>
                    <a:tab pos="1744980" algn="l"/>
                    <a:tab pos="2238375"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400" kern="0" dirty="0">
                    <a:solidFill>
                      <a:srgbClr val="222222"/>
                    </a:solidFill>
                    <a:latin typeface="Calibri" panose="020F0502020204030204" pitchFamily="34" charset="0"/>
                    <a:ea typeface="MS Mincho"/>
                    <a:cs typeface="Calibri" panose="020F0502020204030204" pitchFamily="34" charset="0"/>
                  </a:rPr>
                  <a:t>Dissemination of certificates to providers </a:t>
                </a:r>
              </a:p>
            </p:txBody>
          </p:sp>
        </p:grpSp>
        <p:grpSp>
          <p:nvGrpSpPr>
            <p:cNvPr id="9" name="Group 6">
              <a:extLst>
                <a:ext uri="{FF2B5EF4-FFF2-40B4-BE49-F238E27FC236}">
                  <a16:creationId xmlns:a16="http://schemas.microsoft.com/office/drawing/2014/main" id="{A55B3D00-1F59-4A7B-905F-B2F682284E07}"/>
                </a:ext>
              </a:extLst>
            </p:cNvPr>
            <p:cNvGrpSpPr/>
            <p:nvPr/>
          </p:nvGrpSpPr>
          <p:grpSpPr>
            <a:xfrm>
              <a:off x="1986492" y="897167"/>
              <a:ext cx="1932041" cy="1827736"/>
              <a:chOff x="1986492" y="897167"/>
              <a:chExt cx="1932041" cy="1827736"/>
            </a:xfrm>
          </p:grpSpPr>
          <p:sp>
            <p:nvSpPr>
              <p:cNvPr id="21" name="Pie 18">
                <a:extLst>
                  <a:ext uri="{FF2B5EF4-FFF2-40B4-BE49-F238E27FC236}">
                    <a16:creationId xmlns:a16="http://schemas.microsoft.com/office/drawing/2014/main" id="{FD1E4E00-6F31-41E5-8879-79E1550DFB77}"/>
                  </a:ext>
                </a:extLst>
              </p:cNvPr>
              <p:cNvSpPr/>
              <p:nvPr/>
            </p:nvSpPr>
            <p:spPr>
              <a:xfrm>
                <a:off x="1986492" y="897167"/>
                <a:ext cx="1759712" cy="1759712"/>
              </a:xfrm>
              <a:prstGeom prst="pieWedge">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22" name="Pie 4">
                <a:extLst>
                  <a:ext uri="{FF2B5EF4-FFF2-40B4-BE49-F238E27FC236}">
                    <a16:creationId xmlns:a16="http://schemas.microsoft.com/office/drawing/2014/main" id="{1D8A9392-0E10-4CAB-8FA4-BC1E7E3821E0}"/>
                  </a:ext>
                </a:extLst>
              </p:cNvPr>
              <p:cNvSpPr txBox="1"/>
              <p:nvPr/>
            </p:nvSpPr>
            <p:spPr>
              <a:xfrm>
                <a:off x="2067789" y="1480599"/>
                <a:ext cx="1850744"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en-US" sz="1600" b="1" kern="0" dirty="0">
                    <a:solidFill>
                      <a:srgbClr val="FFFFFF"/>
                    </a:solidFill>
                    <a:latin typeface="Calibri" panose="020F0502020204030204" pitchFamily="34" charset="0"/>
                    <a:ea typeface="Times New Roman" panose="02020603050405020304" pitchFamily="18" charset="0"/>
                    <a:cs typeface="Calibri" panose="020F0502020204030204" pitchFamily="34" charset="0"/>
                  </a:rPr>
                  <a:t>National Certification committee:</a:t>
                </a:r>
              </a:p>
              <a:p>
                <a:pPr algn="ctr" defTabSz="914400">
                  <a:tabLst>
                    <a:tab pos="2238375" algn="l"/>
                  </a:tabLst>
                  <a:defRPr/>
                </a:pPr>
                <a:r>
                  <a:rPr lang="en-US" sz="1600" b="1" kern="0" dirty="0">
                    <a:solidFill>
                      <a:srgbClr val="FFFFFF"/>
                    </a:solidFill>
                    <a:latin typeface="Calibri" panose="020F0502020204030204" pitchFamily="34" charset="0"/>
                    <a:ea typeface="Times New Roman" panose="02020603050405020304" pitchFamily="18" charset="0"/>
                    <a:cs typeface="Calibri" panose="020F0502020204030204" pitchFamily="34" charset="0"/>
                  </a:rPr>
                  <a:t>CNCEC/LNSP</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grpSp>
          <p:nvGrpSpPr>
            <p:cNvPr id="10" name="Group 7">
              <a:extLst>
                <a:ext uri="{FF2B5EF4-FFF2-40B4-BE49-F238E27FC236}">
                  <a16:creationId xmlns:a16="http://schemas.microsoft.com/office/drawing/2014/main" id="{7A208371-592F-4638-B49E-E86C15CCFF30}"/>
                </a:ext>
              </a:extLst>
            </p:cNvPr>
            <p:cNvGrpSpPr/>
            <p:nvPr/>
          </p:nvGrpSpPr>
          <p:grpSpPr>
            <a:xfrm>
              <a:off x="3810799" y="866643"/>
              <a:ext cx="1760042" cy="1759712"/>
              <a:chOff x="3810799" y="866643"/>
              <a:chExt cx="1760042" cy="1759712"/>
            </a:xfrm>
          </p:grpSpPr>
          <p:sp>
            <p:nvSpPr>
              <p:cNvPr id="19" name="Pie 16">
                <a:extLst>
                  <a:ext uri="{FF2B5EF4-FFF2-40B4-BE49-F238E27FC236}">
                    <a16:creationId xmlns:a16="http://schemas.microsoft.com/office/drawing/2014/main" id="{BEA1EB22-0848-4B74-91F9-25AE0AFD6D20}"/>
                  </a:ext>
                </a:extLst>
              </p:cNvPr>
              <p:cNvSpPr/>
              <p:nvPr/>
            </p:nvSpPr>
            <p:spPr>
              <a:xfrm rot="5400000">
                <a:off x="3811129" y="866643"/>
                <a:ext cx="1759712" cy="1759712"/>
              </a:xfrm>
              <a:prstGeom prst="pieWedge">
                <a:avLst/>
              </a:prstGeom>
              <a:solidFill>
                <a:srgbClr val="4472C4">
                  <a:hueOff val="-2451115"/>
                  <a:satOff val="-3409"/>
                  <a:lumOff val="-1307"/>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20" name="Pie 6">
                <a:extLst>
                  <a:ext uri="{FF2B5EF4-FFF2-40B4-BE49-F238E27FC236}">
                    <a16:creationId xmlns:a16="http://schemas.microsoft.com/office/drawing/2014/main" id="{D22A567C-A18A-485A-B4C9-F5B31B0FE7CD}"/>
                  </a:ext>
                </a:extLst>
              </p:cNvPr>
              <p:cNvSpPr txBox="1"/>
              <p:nvPr/>
            </p:nvSpPr>
            <p:spPr>
              <a:xfrm>
                <a:off x="3810799" y="1382019"/>
                <a:ext cx="1561034"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fr-FR" sz="1600" b="1" kern="0" dirty="0" err="1">
                    <a:solidFill>
                      <a:srgbClr val="FFFFFF"/>
                    </a:solidFill>
                    <a:latin typeface="Calibri" panose="020F0502020204030204" pitchFamily="34" charset="0"/>
                    <a:ea typeface="Times New Roman" panose="02020603050405020304" pitchFamily="18" charset="0"/>
                    <a:cs typeface="Calibri" panose="020F0502020204030204" pitchFamily="34" charset="0"/>
                  </a:rPr>
                  <a:t>Auditors</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grpSp>
          <p:nvGrpSpPr>
            <p:cNvPr id="11" name="Group 8">
              <a:extLst>
                <a:ext uri="{FF2B5EF4-FFF2-40B4-BE49-F238E27FC236}">
                  <a16:creationId xmlns:a16="http://schemas.microsoft.com/office/drawing/2014/main" id="{619A1E4F-2DAA-4072-A6EE-BD91D15ECCD4}"/>
                </a:ext>
              </a:extLst>
            </p:cNvPr>
            <p:cNvGrpSpPr/>
            <p:nvPr/>
          </p:nvGrpSpPr>
          <p:grpSpPr>
            <a:xfrm>
              <a:off x="3776928" y="2718870"/>
              <a:ext cx="1760038" cy="1759775"/>
              <a:chOff x="3776928" y="2718870"/>
              <a:chExt cx="1760038" cy="1759775"/>
            </a:xfrm>
          </p:grpSpPr>
          <p:sp>
            <p:nvSpPr>
              <p:cNvPr id="17" name="Pie 14">
                <a:extLst>
                  <a:ext uri="{FF2B5EF4-FFF2-40B4-BE49-F238E27FC236}">
                    <a16:creationId xmlns:a16="http://schemas.microsoft.com/office/drawing/2014/main" id="{372E8E29-57CA-4A1F-9B93-B8E4FBA015C6}"/>
                  </a:ext>
                </a:extLst>
              </p:cNvPr>
              <p:cNvSpPr/>
              <p:nvPr/>
            </p:nvSpPr>
            <p:spPr>
              <a:xfrm rot="10800000">
                <a:off x="3777254" y="2718933"/>
                <a:ext cx="1759712" cy="1759712"/>
              </a:xfrm>
              <a:prstGeom prst="pieWedge">
                <a:avLst/>
              </a:prstGeom>
              <a:solidFill>
                <a:srgbClr val="4472C4">
                  <a:hueOff val="-4902230"/>
                  <a:satOff val="-6819"/>
                  <a:lumOff val="-2615"/>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18" name="Pie 8">
                <a:extLst>
                  <a:ext uri="{FF2B5EF4-FFF2-40B4-BE49-F238E27FC236}">
                    <a16:creationId xmlns:a16="http://schemas.microsoft.com/office/drawing/2014/main" id="{EE8E39C6-8206-40FA-BA7E-6956F8309071}"/>
                  </a:ext>
                </a:extLst>
              </p:cNvPr>
              <p:cNvSpPr txBox="1"/>
              <p:nvPr/>
            </p:nvSpPr>
            <p:spPr>
              <a:xfrm>
                <a:off x="3776928" y="2718870"/>
                <a:ext cx="1501483"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en-US" sz="1600" b="1" kern="0" dirty="0">
                    <a:solidFill>
                      <a:srgbClr val="FFFFFF"/>
                    </a:solidFill>
                    <a:latin typeface="Calibri" panose="020F0502020204030204" pitchFamily="34" charset="0"/>
                    <a:ea typeface="Times New Roman" panose="02020603050405020304" pitchFamily="18" charset="0"/>
                    <a:cs typeface="Calibri" panose="020F0502020204030204" pitchFamily="34" charset="0"/>
                  </a:rPr>
                  <a:t>District/ IPs</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grpSp>
          <p:nvGrpSpPr>
            <p:cNvPr id="12" name="Group 9">
              <a:extLst>
                <a:ext uri="{FF2B5EF4-FFF2-40B4-BE49-F238E27FC236}">
                  <a16:creationId xmlns:a16="http://schemas.microsoft.com/office/drawing/2014/main" id="{DA779F45-89CA-443B-B9AA-7693452DA921}"/>
                </a:ext>
              </a:extLst>
            </p:cNvPr>
            <p:cNvGrpSpPr/>
            <p:nvPr/>
          </p:nvGrpSpPr>
          <p:grpSpPr>
            <a:xfrm>
              <a:off x="1945108" y="2707442"/>
              <a:ext cx="1883294" cy="1759906"/>
              <a:chOff x="1945108" y="2707442"/>
              <a:chExt cx="1883294" cy="1759906"/>
            </a:xfrm>
          </p:grpSpPr>
          <p:sp>
            <p:nvSpPr>
              <p:cNvPr id="15" name="Pie 12">
                <a:extLst>
                  <a:ext uri="{FF2B5EF4-FFF2-40B4-BE49-F238E27FC236}">
                    <a16:creationId xmlns:a16="http://schemas.microsoft.com/office/drawing/2014/main" id="{F8E27394-B8DE-473C-A416-12D5BE8F266F}"/>
                  </a:ext>
                </a:extLst>
              </p:cNvPr>
              <p:cNvSpPr/>
              <p:nvPr/>
            </p:nvSpPr>
            <p:spPr>
              <a:xfrm rot="16200000">
                <a:off x="1970137" y="2707636"/>
                <a:ext cx="1759712" cy="1759712"/>
              </a:xfrm>
              <a:prstGeom prst="pieWedge">
                <a:avLst/>
              </a:prstGeom>
              <a:solidFill>
                <a:srgbClr val="4472C4">
                  <a:hueOff val="-7353344"/>
                  <a:satOff val="-10228"/>
                  <a:lumOff val="-3922"/>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16" name="Pie 10">
                <a:extLst>
                  <a:ext uri="{FF2B5EF4-FFF2-40B4-BE49-F238E27FC236}">
                    <a16:creationId xmlns:a16="http://schemas.microsoft.com/office/drawing/2014/main" id="{216E4864-8105-44B7-853F-A5F1F3B5EBC8}"/>
                  </a:ext>
                </a:extLst>
              </p:cNvPr>
              <p:cNvSpPr txBox="1"/>
              <p:nvPr/>
            </p:nvSpPr>
            <p:spPr>
              <a:xfrm>
                <a:off x="1945108" y="2707442"/>
                <a:ext cx="1883294" cy="1244304"/>
              </a:xfrm>
              <a:prstGeom prst="rect">
                <a:avLst/>
              </a:prstGeom>
              <a:noFill/>
              <a:ln>
                <a:noFill/>
              </a:ln>
              <a:effectLst/>
            </p:spPr>
            <p:txBody>
              <a:bodyPr spcFirstLastPara="0" vert="horz" wrap="square" lIns="106680" tIns="106680" rIns="106680" bIns="106680" numCol="1" spcCol="1270" anchor="ctr" anchorCtr="0">
                <a:noAutofit/>
              </a:bodyPr>
              <a:lstStyle/>
              <a:p>
                <a:pPr algn="ctr" defTabSz="914400">
                  <a:tabLst>
                    <a:tab pos="2238375" algn="l"/>
                  </a:tabLst>
                  <a:defRPr/>
                </a:pPr>
                <a:r>
                  <a:rPr lang="en-US" sz="1600" b="1" kern="0" dirty="0" err="1">
                    <a:solidFill>
                      <a:srgbClr val="FFFFFF"/>
                    </a:solidFill>
                    <a:latin typeface="Calibri" panose="020F0502020204030204" pitchFamily="34" charset="0"/>
                    <a:ea typeface="Times New Roman" panose="02020603050405020304" pitchFamily="18" charset="0"/>
                    <a:cs typeface="Calibri" panose="020F0502020204030204" pitchFamily="34" charset="0"/>
                  </a:rPr>
                  <a:t>Coachs</a:t>
                </a:r>
                <a:endParaRPr lang="fr-FR" sz="1100" kern="0" dirty="0">
                  <a:solidFill>
                    <a:sysClr val="windowText" lastClr="000000"/>
                  </a:solidFill>
                  <a:latin typeface="Times New Roman" panose="02020603050405020304" pitchFamily="18" charset="0"/>
                  <a:ea typeface="Times New Roman" panose="02020603050405020304" pitchFamily="18" charset="0"/>
                  <a:cs typeface="Calibri" panose="020F0502020204030204" pitchFamily="34" charset="0"/>
                </a:endParaRPr>
              </a:p>
            </p:txBody>
          </p:sp>
        </p:grpSp>
        <p:sp>
          <p:nvSpPr>
            <p:cNvPr id="13" name="Circular Arrow 10">
              <a:extLst>
                <a:ext uri="{FF2B5EF4-FFF2-40B4-BE49-F238E27FC236}">
                  <a16:creationId xmlns:a16="http://schemas.microsoft.com/office/drawing/2014/main" id="{FA90AA32-F467-4F55-8D2E-F53DDFD5540B}"/>
                </a:ext>
              </a:extLst>
            </p:cNvPr>
            <p:cNvSpPr/>
            <p:nvPr/>
          </p:nvSpPr>
          <p:spPr>
            <a:xfrm>
              <a:off x="3466705" y="2301236"/>
              <a:ext cx="607568" cy="528320"/>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sp>
          <p:nvSpPr>
            <p:cNvPr id="14" name="Circular Arrow 11">
              <a:extLst>
                <a:ext uri="{FF2B5EF4-FFF2-40B4-BE49-F238E27FC236}">
                  <a16:creationId xmlns:a16="http://schemas.microsoft.com/office/drawing/2014/main" id="{FE7C9774-254A-40A2-87E4-AEB5ED408416}"/>
                </a:ext>
              </a:extLst>
            </p:cNvPr>
            <p:cNvSpPr/>
            <p:nvPr/>
          </p:nvSpPr>
          <p:spPr>
            <a:xfrm rot="10800000">
              <a:off x="3466705" y="2504436"/>
              <a:ext cx="607568" cy="528320"/>
            </a:xfrm>
            <a:prstGeom prst="circularArrow">
              <a:avLst/>
            </a:prstGeom>
            <a:solidFill>
              <a:srgbClr val="4472C4">
                <a:tint val="4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p:spPr>
          <p:txBody>
            <a:bodyPr/>
            <a:lstStyle/>
            <a:p>
              <a:pPr defTabSz="914400">
                <a:defRPr/>
              </a:pPr>
              <a:endParaRPr lang="fr-FR" kern="0">
                <a:solidFill>
                  <a:sysClr val="windowText" lastClr="000000"/>
                </a:solidFill>
              </a:endParaRPr>
            </a:p>
          </p:txBody>
        </p:sp>
      </p:grpSp>
    </p:spTree>
    <p:extLst>
      <p:ext uri="{BB962C8B-B14F-4D97-AF65-F5344CB8AC3E}">
        <p14:creationId xmlns:p14="http://schemas.microsoft.com/office/powerpoint/2010/main" val="36022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8473" y="637936"/>
            <a:ext cx="8596668" cy="840259"/>
          </a:xfrm>
        </p:spPr>
        <p:txBody>
          <a:bodyPr/>
          <a:lstStyle/>
          <a:p>
            <a:pPr algn="ctr"/>
            <a:r>
              <a:rPr lang="fr-FR" b="1" dirty="0">
                <a:solidFill>
                  <a:schemeClr val="tx1"/>
                </a:solidFill>
              </a:rPr>
              <a:t>METHODOLOGY</a:t>
            </a:r>
            <a:endParaRPr lang="fr-FR" b="1" dirty="0"/>
          </a:p>
        </p:txBody>
      </p:sp>
      <p:sp>
        <p:nvSpPr>
          <p:cNvPr id="3" name="Espace réservé du contenu 2"/>
          <p:cNvSpPr>
            <a:spLocks noGrp="1"/>
          </p:cNvSpPr>
          <p:nvPr>
            <p:ph idx="1"/>
          </p:nvPr>
        </p:nvSpPr>
        <p:spPr>
          <a:xfrm>
            <a:off x="601133" y="1845134"/>
            <a:ext cx="10611349" cy="3880773"/>
          </a:xfrm>
        </p:spPr>
        <p:txBody>
          <a:bodyPr>
            <a:noAutofit/>
          </a:bodyPr>
          <a:lstStyle/>
          <a:p>
            <a:pPr marL="0" indent="0">
              <a:buNone/>
            </a:pPr>
            <a:endParaRPr lang="fr-FR" sz="2400" dirty="0">
              <a:highlight>
                <a:srgbClr val="00FFFF"/>
              </a:highlight>
            </a:endParaRPr>
          </a:p>
          <a:p>
            <a:pPr marL="0" indent="0">
              <a:buNone/>
            </a:pPr>
            <a:r>
              <a:rPr lang="fr-FR" sz="2400" dirty="0"/>
              <a:t> </a:t>
            </a:r>
          </a:p>
          <a:p>
            <a:pPr marL="0" indent="0">
              <a:buNone/>
            </a:pPr>
            <a:endParaRPr lang="fr-FR" sz="2400" dirty="0"/>
          </a:p>
          <a:p>
            <a:pPr marL="0" indent="0">
              <a:buNone/>
            </a:pPr>
            <a:r>
              <a:rPr lang="fr-FR" sz="2400" dirty="0"/>
              <a:t> </a:t>
            </a:r>
          </a:p>
          <a:p>
            <a:pPr marL="0" indent="0">
              <a:buNone/>
            </a:pPr>
            <a:endParaRPr lang="fr-CI" sz="2400" dirty="0"/>
          </a:p>
          <a:p>
            <a:pPr marL="0" indent="0">
              <a:buNone/>
            </a:pPr>
            <a:endParaRPr lang="fr-FR" sz="2400" dirty="0"/>
          </a:p>
          <a:p>
            <a:endParaRPr lang="fr-FR" sz="2400" dirty="0"/>
          </a:p>
        </p:txBody>
      </p:sp>
      <p:sp>
        <p:nvSpPr>
          <p:cNvPr id="4" name="Espace réservé du pied de page 3"/>
          <p:cNvSpPr>
            <a:spLocks noGrp="1"/>
          </p:cNvSpPr>
          <p:nvPr>
            <p:ph type="ftr" sz="quarter" idx="11"/>
          </p:nvPr>
        </p:nvSpPr>
        <p:spPr/>
        <p:txBody>
          <a:bodyPr/>
          <a:lstStyle/>
          <a:p>
            <a:endParaRPr lang="en-US"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8</a:t>
            </a:fld>
            <a:endParaRPr lang="en-US" sz="2800" b="1" dirty="0"/>
          </a:p>
        </p:txBody>
      </p:sp>
      <p:sp>
        <p:nvSpPr>
          <p:cNvPr id="6" name="Rectangle 5"/>
          <p:cNvSpPr/>
          <p:nvPr/>
        </p:nvSpPr>
        <p:spPr>
          <a:xfrm>
            <a:off x="6947648" y="3219326"/>
            <a:ext cx="4910978" cy="2667124"/>
          </a:xfrm>
          <a:prstGeom prst="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r>
              <a:rPr lang="fr-CI" sz="2400" b="1" dirty="0"/>
              <a:t>4 main </a:t>
            </a:r>
            <a:r>
              <a:rPr lang="fr-CI" sz="2400" b="1" dirty="0" err="1"/>
              <a:t>steps</a:t>
            </a:r>
            <a:endParaRPr lang="fr-CI" sz="2400" b="1" dirty="0"/>
          </a:p>
          <a:p>
            <a:pPr marL="342900" indent="-342900">
              <a:buAutoNum type="arabicPeriod"/>
            </a:pPr>
            <a:r>
              <a:rPr lang="fr-CI" sz="2400" dirty="0"/>
              <a:t>HIV sites </a:t>
            </a:r>
            <a:r>
              <a:rPr lang="fr-CI" sz="2400" dirty="0" err="1"/>
              <a:t>selection</a:t>
            </a:r>
            <a:endParaRPr lang="fr-CI" sz="2400" dirty="0"/>
          </a:p>
          <a:p>
            <a:pPr marL="342900" indent="-342900">
              <a:buAutoNum type="arabicPeriod"/>
            </a:pPr>
            <a:r>
              <a:rPr lang="fr-CI" sz="2400" dirty="0"/>
              <a:t>Initial audit</a:t>
            </a:r>
          </a:p>
          <a:p>
            <a:pPr marL="342900" indent="-342900">
              <a:buAutoNum type="arabicPeriod"/>
            </a:pPr>
            <a:r>
              <a:rPr lang="fr-CI" sz="2400" dirty="0"/>
              <a:t>Follow up audit/coaching</a:t>
            </a:r>
          </a:p>
          <a:p>
            <a:pPr marL="342900" indent="-342900">
              <a:buAutoNum type="arabicPeriod"/>
            </a:pPr>
            <a:r>
              <a:rPr lang="fr-CI" sz="2400" dirty="0"/>
              <a:t>certification audit/</a:t>
            </a:r>
            <a:r>
              <a:rPr lang="fr-CI" sz="2400" dirty="0" err="1"/>
              <a:t>recertification</a:t>
            </a:r>
            <a:r>
              <a:rPr lang="fr-CI" sz="2400" dirty="0"/>
              <a:t> audit</a:t>
            </a:r>
            <a:endParaRPr lang="fr-FR" sz="2400" dirty="0"/>
          </a:p>
        </p:txBody>
      </p:sp>
      <p:pic>
        <p:nvPicPr>
          <p:cNvPr id="7" name="Picture 32"/>
          <p:cNvPicPr>
            <a:picLocks noChangeAspect="1"/>
          </p:cNvPicPr>
          <p:nvPr/>
        </p:nvPicPr>
        <p:blipFill>
          <a:blip r:embed="rId2"/>
          <a:stretch>
            <a:fillRect/>
          </a:stretch>
        </p:blipFill>
        <p:spPr>
          <a:xfrm>
            <a:off x="644881" y="2635248"/>
            <a:ext cx="6082607" cy="4004890"/>
          </a:xfrm>
          <a:prstGeom prst="rect">
            <a:avLst/>
          </a:prstGeom>
        </p:spPr>
      </p:pic>
      <p:sp>
        <p:nvSpPr>
          <p:cNvPr id="9" name="Rectangle 8"/>
          <p:cNvSpPr/>
          <p:nvPr/>
        </p:nvSpPr>
        <p:spPr>
          <a:xfrm>
            <a:off x="2008040" y="2931781"/>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FR" b="1" dirty="0"/>
              <a:t>1</a:t>
            </a:r>
          </a:p>
        </p:txBody>
      </p:sp>
      <p:sp>
        <p:nvSpPr>
          <p:cNvPr id="10" name="Rectangle 9"/>
          <p:cNvSpPr/>
          <p:nvPr/>
        </p:nvSpPr>
        <p:spPr>
          <a:xfrm>
            <a:off x="1081262" y="4580161"/>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CI" b="1" dirty="0"/>
              <a:t>2</a:t>
            </a:r>
            <a:endParaRPr lang="fr-FR" b="1" dirty="0"/>
          </a:p>
        </p:txBody>
      </p:sp>
      <p:sp>
        <p:nvSpPr>
          <p:cNvPr id="11" name="Rectangle 10"/>
          <p:cNvSpPr/>
          <p:nvPr/>
        </p:nvSpPr>
        <p:spPr>
          <a:xfrm>
            <a:off x="3238931" y="5725907"/>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CI" b="1" dirty="0"/>
              <a:t>3</a:t>
            </a:r>
            <a:endParaRPr lang="fr-FR" b="1" dirty="0"/>
          </a:p>
        </p:txBody>
      </p:sp>
      <p:sp>
        <p:nvSpPr>
          <p:cNvPr id="12" name="Rectangle 11"/>
          <p:cNvSpPr/>
          <p:nvPr/>
        </p:nvSpPr>
        <p:spPr>
          <a:xfrm>
            <a:off x="5542775" y="3572113"/>
            <a:ext cx="388187" cy="384838"/>
          </a:xfrm>
          <a:prstGeom prst="rect">
            <a:avLst/>
          </a:prstGeom>
          <a:solidFill>
            <a:srgbClr val="FFFF00"/>
          </a:solidFill>
        </p:spPr>
        <p:style>
          <a:lnRef idx="2">
            <a:schemeClr val="dk1"/>
          </a:lnRef>
          <a:fillRef idx="1">
            <a:schemeClr val="lt1"/>
          </a:fillRef>
          <a:effectRef idx="0">
            <a:schemeClr val="dk1"/>
          </a:effectRef>
          <a:fontRef idx="minor">
            <a:schemeClr val="dk1"/>
          </a:fontRef>
        </p:style>
        <p:txBody>
          <a:bodyPr rtlCol="0" anchor="ctr"/>
          <a:lstStyle/>
          <a:p>
            <a:pPr algn="ctr"/>
            <a:r>
              <a:rPr lang="fr-CI" b="1" dirty="0"/>
              <a:t>4</a:t>
            </a:r>
            <a:endParaRPr lang="fr-FR" b="1" dirty="0"/>
          </a:p>
        </p:txBody>
      </p:sp>
    </p:spTree>
    <p:extLst>
      <p:ext uri="{BB962C8B-B14F-4D97-AF65-F5344CB8AC3E}">
        <p14:creationId xmlns:p14="http://schemas.microsoft.com/office/powerpoint/2010/main" val="2327365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08473" y="637936"/>
            <a:ext cx="8596668" cy="840259"/>
          </a:xfrm>
        </p:spPr>
        <p:txBody>
          <a:bodyPr/>
          <a:lstStyle/>
          <a:p>
            <a:pPr algn="ctr"/>
            <a:r>
              <a:rPr lang="fr-FR" b="1" dirty="0">
                <a:solidFill>
                  <a:schemeClr val="tx1"/>
                </a:solidFill>
              </a:rPr>
              <a:t>METHODOLOGY</a:t>
            </a:r>
            <a:endParaRPr lang="fr-FR" b="1" dirty="0"/>
          </a:p>
        </p:txBody>
      </p:sp>
      <p:sp>
        <p:nvSpPr>
          <p:cNvPr id="5" name="Espace réservé du numéro de diapositive 4"/>
          <p:cNvSpPr>
            <a:spLocks noGrp="1"/>
          </p:cNvSpPr>
          <p:nvPr>
            <p:ph type="sldNum" sz="quarter" idx="12"/>
          </p:nvPr>
        </p:nvSpPr>
        <p:spPr/>
        <p:txBody>
          <a:bodyPr/>
          <a:lstStyle/>
          <a:p>
            <a:fld id="{D57F1E4F-1CFF-5643-939E-217C01CDF565}" type="slidenum">
              <a:rPr lang="en-US" sz="2800" b="1" smtClean="0"/>
              <a:pPr/>
              <a:t>9</a:t>
            </a:fld>
            <a:endParaRPr lang="en-US" sz="2800" b="1" dirty="0"/>
          </a:p>
        </p:txBody>
      </p:sp>
      <p:sp>
        <p:nvSpPr>
          <p:cNvPr id="6" name="Espace réservé du contenu 2"/>
          <p:cNvSpPr txBox="1">
            <a:spLocks/>
          </p:cNvSpPr>
          <p:nvPr/>
        </p:nvSpPr>
        <p:spPr>
          <a:xfrm>
            <a:off x="52045" y="2734692"/>
            <a:ext cx="2505075" cy="1431904"/>
          </a:xfrm>
          <a:prstGeom prst="rect">
            <a:avLst/>
          </a:prstGeom>
          <a:ln w="19050">
            <a:solidFill>
              <a:srgbClr val="FFC000"/>
            </a:solidFill>
          </a:ln>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defTabSz="457200">
              <a:spcBef>
                <a:spcPct val="20000"/>
              </a:spcBef>
              <a:spcAft>
                <a:spcPts val="600"/>
              </a:spcAft>
              <a:buSzPct val="115000"/>
              <a:buFont typeface="Arial" panose="020B0604020202020204" pitchFamily="34" charset="0"/>
              <a:buChar char="•"/>
            </a:pPr>
            <a:r>
              <a:rPr lang="fr-FR" sz="1600" b="1" dirty="0"/>
              <a:t> </a:t>
            </a:r>
            <a:r>
              <a:rPr lang="fr-FR" sz="1600" b="1" dirty="0">
                <a:solidFill>
                  <a:schemeClr val="tx1">
                    <a:lumMod val="85000"/>
                    <a:lumOff val="15000"/>
                  </a:schemeClr>
                </a:solidFill>
              </a:rPr>
              <a:t>By: </a:t>
            </a:r>
            <a:r>
              <a:rPr lang="fr-FR" sz="1600" dirty="0">
                <a:solidFill>
                  <a:schemeClr val="tx1">
                    <a:lumMod val="85000"/>
                    <a:lumOff val="15000"/>
                  </a:schemeClr>
                </a:solidFill>
              </a:rPr>
              <a:t>NPHL</a:t>
            </a:r>
          </a:p>
          <a:p>
            <a:pPr marL="285750" indent="-285750" defTabSz="457200">
              <a:spcBef>
                <a:spcPct val="20000"/>
              </a:spcBef>
              <a:spcAft>
                <a:spcPts val="600"/>
              </a:spcAft>
              <a:buSzPct val="115000"/>
              <a:buFont typeface="Arial" panose="020B0604020202020204" pitchFamily="34" charset="0"/>
              <a:buChar char="•"/>
            </a:pPr>
            <a:r>
              <a:rPr lang="fr-FR" sz="1600" b="1" dirty="0">
                <a:solidFill>
                  <a:schemeClr val="tx1">
                    <a:lumMod val="85000"/>
                    <a:lumOff val="15000"/>
                  </a:schemeClr>
                </a:solidFill>
              </a:rPr>
              <a:t>≈250 </a:t>
            </a:r>
            <a:r>
              <a:rPr lang="fr-FR" sz="1600" dirty="0">
                <a:solidFill>
                  <a:schemeClr val="tx1">
                    <a:lumMod val="85000"/>
                    <a:lumOff val="15000"/>
                  </a:schemeClr>
                </a:solidFill>
              </a:rPr>
              <a:t>HTS sites per </a:t>
            </a:r>
            <a:r>
              <a:rPr lang="fr-FR" sz="1600" dirty="0" err="1">
                <a:solidFill>
                  <a:schemeClr val="tx1">
                    <a:lumMod val="85000"/>
                    <a:lumOff val="15000"/>
                  </a:schemeClr>
                </a:solidFill>
              </a:rPr>
              <a:t>year</a:t>
            </a:r>
            <a:r>
              <a:rPr lang="fr-FR" sz="1600" dirty="0">
                <a:solidFill>
                  <a:schemeClr val="tx1">
                    <a:lumMod val="85000"/>
                    <a:lumOff val="15000"/>
                  </a:schemeClr>
                </a:solidFill>
              </a:rPr>
              <a:t> </a:t>
            </a:r>
          </a:p>
          <a:p>
            <a:pPr marL="285750" indent="-285750" defTabSz="457200">
              <a:spcBef>
                <a:spcPct val="20000"/>
              </a:spcBef>
              <a:spcAft>
                <a:spcPts val="600"/>
              </a:spcAft>
              <a:buSzPct val="115000"/>
              <a:buFont typeface="Arial" panose="020B0604020202020204" pitchFamily="34" charset="0"/>
              <a:buChar char="•"/>
            </a:pPr>
            <a:r>
              <a:rPr lang="fr-FR" sz="1600" b="1" dirty="0">
                <a:solidFill>
                  <a:schemeClr val="tx1">
                    <a:lumMod val="85000"/>
                    <a:lumOff val="15000"/>
                  </a:schemeClr>
                </a:solidFill>
              </a:rPr>
              <a:t> </a:t>
            </a:r>
            <a:r>
              <a:rPr lang="fr-FR" sz="1600" b="1" dirty="0" err="1">
                <a:solidFill>
                  <a:schemeClr val="tx1">
                    <a:lumMod val="85000"/>
                    <a:lumOff val="15000"/>
                  </a:schemeClr>
                </a:solidFill>
              </a:rPr>
              <a:t>Selection</a:t>
            </a:r>
            <a:r>
              <a:rPr lang="fr-FR" sz="1600" b="1" dirty="0">
                <a:solidFill>
                  <a:schemeClr val="tx1">
                    <a:lumMod val="85000"/>
                    <a:lumOff val="15000"/>
                  </a:schemeClr>
                </a:solidFill>
              </a:rPr>
              <a:t> </a:t>
            </a:r>
            <a:r>
              <a:rPr lang="fr-FR" sz="1600" b="1" dirty="0" err="1">
                <a:solidFill>
                  <a:schemeClr val="tx1">
                    <a:lumMod val="85000"/>
                    <a:lumOff val="15000"/>
                  </a:schemeClr>
                </a:solidFill>
              </a:rPr>
              <a:t>Criteria</a:t>
            </a:r>
            <a:r>
              <a:rPr lang="fr-FR" sz="1600" b="1" dirty="0">
                <a:solidFill>
                  <a:schemeClr val="tx1">
                    <a:lumMod val="85000"/>
                    <a:lumOff val="15000"/>
                  </a:schemeClr>
                </a:solidFill>
              </a:rPr>
              <a:t>: </a:t>
            </a:r>
            <a:r>
              <a:rPr lang="fr-FR" sz="1600" dirty="0">
                <a:solidFill>
                  <a:schemeClr val="tx1">
                    <a:lumMod val="85000"/>
                    <a:lumOff val="15000"/>
                  </a:schemeClr>
                </a:solidFill>
              </a:rPr>
              <a:t>Volume of tests, </a:t>
            </a:r>
            <a:r>
              <a:rPr lang="fr-FR" sz="1600" dirty="0" err="1">
                <a:solidFill>
                  <a:schemeClr val="tx1">
                    <a:lumMod val="85000"/>
                    <a:lumOff val="15000"/>
                  </a:schemeClr>
                </a:solidFill>
              </a:rPr>
              <a:t>Clinical</a:t>
            </a:r>
            <a:r>
              <a:rPr lang="fr-FR" sz="1600" dirty="0">
                <a:solidFill>
                  <a:schemeClr val="tx1">
                    <a:lumMod val="85000"/>
                    <a:lumOff val="15000"/>
                  </a:schemeClr>
                </a:solidFill>
              </a:rPr>
              <a:t> </a:t>
            </a:r>
            <a:r>
              <a:rPr lang="fr-FR" sz="1600" dirty="0" err="1">
                <a:solidFill>
                  <a:schemeClr val="tx1">
                    <a:lumMod val="85000"/>
                    <a:lumOff val="15000"/>
                  </a:schemeClr>
                </a:solidFill>
              </a:rPr>
              <a:t>Ips</a:t>
            </a:r>
            <a:r>
              <a:rPr lang="fr-FR" sz="1600" dirty="0">
                <a:solidFill>
                  <a:schemeClr val="tx1">
                    <a:lumMod val="85000"/>
                    <a:lumOff val="15000"/>
                  </a:schemeClr>
                </a:solidFill>
              </a:rPr>
              <a:t>…</a:t>
            </a:r>
          </a:p>
          <a:p>
            <a:endParaRPr lang="fr-FR" sz="2800" dirty="0"/>
          </a:p>
        </p:txBody>
      </p:sp>
      <p:sp>
        <p:nvSpPr>
          <p:cNvPr id="9" name="Espace réservé du contenu 2">
            <a:extLst>
              <a:ext uri="{FF2B5EF4-FFF2-40B4-BE49-F238E27FC236}">
                <a16:creationId xmlns:a16="http://schemas.microsoft.com/office/drawing/2014/main" id="{21266A9A-C41E-9A5A-7E08-49AC0AE2EF6B}"/>
              </a:ext>
            </a:extLst>
          </p:cNvPr>
          <p:cNvSpPr txBox="1">
            <a:spLocks/>
          </p:cNvSpPr>
          <p:nvPr/>
        </p:nvSpPr>
        <p:spPr>
          <a:xfrm>
            <a:off x="2666090" y="2713048"/>
            <a:ext cx="3152775" cy="1431904"/>
          </a:xfrm>
          <a:prstGeom prst="rect">
            <a:avLst/>
          </a:prstGeom>
          <a:ln w="19050">
            <a:solidFill>
              <a:srgbClr val="FFC0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fr-CI" sz="1600" b="1" dirty="0"/>
              <a:t>By</a:t>
            </a:r>
            <a:r>
              <a:rPr lang="fr-CI" sz="1600" dirty="0"/>
              <a:t>: National </a:t>
            </a:r>
            <a:r>
              <a:rPr lang="fr-CI" sz="1600" dirty="0" err="1"/>
              <a:t>quality</a:t>
            </a:r>
            <a:r>
              <a:rPr lang="fr-CI" sz="1600" dirty="0"/>
              <a:t> Coachs</a:t>
            </a:r>
          </a:p>
          <a:p>
            <a:pPr>
              <a:buFont typeface="Arial" panose="020B0604020202020204" pitchFamily="34" charset="0"/>
              <a:buChar char="•"/>
            </a:pPr>
            <a:r>
              <a:rPr lang="fr-CI" sz="1600" dirty="0"/>
              <a:t>For sites </a:t>
            </a:r>
            <a:r>
              <a:rPr lang="fr-CI" sz="1600" dirty="0" err="1"/>
              <a:t>newly</a:t>
            </a:r>
            <a:r>
              <a:rPr lang="fr-CI" sz="1600" dirty="0"/>
              <a:t> </a:t>
            </a:r>
            <a:r>
              <a:rPr lang="fr-CI" sz="1600" dirty="0" err="1"/>
              <a:t>enrolled</a:t>
            </a:r>
            <a:endParaRPr lang="fr-CI" sz="1600" dirty="0"/>
          </a:p>
          <a:p>
            <a:pPr>
              <a:buFont typeface="Arial" panose="020B0604020202020204" pitchFamily="34" charset="0"/>
              <a:buChar char="•"/>
            </a:pPr>
            <a:r>
              <a:rPr lang="fr-CI" sz="1600" b="1" dirty="0"/>
              <a:t>Objective</a:t>
            </a:r>
            <a:r>
              <a:rPr lang="fr-CI" sz="1600" dirty="0"/>
              <a:t>: </a:t>
            </a:r>
            <a:r>
              <a:rPr lang="fr-FR" sz="1600" dirty="0" err="1"/>
              <a:t>Establish</a:t>
            </a:r>
            <a:r>
              <a:rPr lang="fr-FR" sz="1600" dirty="0"/>
              <a:t> the </a:t>
            </a:r>
            <a:r>
              <a:rPr lang="fr-FR" sz="1600" dirty="0" err="1"/>
              <a:t>baseline</a:t>
            </a:r>
            <a:r>
              <a:rPr lang="fr-FR" sz="1600" dirty="0"/>
              <a:t> </a:t>
            </a:r>
            <a:r>
              <a:rPr lang="fr-FR" sz="1600" dirty="0" err="1"/>
              <a:t>level</a:t>
            </a:r>
            <a:endParaRPr lang="fr-FR" sz="1600" dirty="0"/>
          </a:p>
          <a:p>
            <a:pPr marL="0" indent="0">
              <a:buNone/>
            </a:pPr>
            <a:endParaRPr lang="fr-FR" sz="1400" dirty="0">
              <a:solidFill>
                <a:srgbClr val="000000"/>
              </a:solidFill>
              <a:latin typeface="Calibri" panose="020F0502020204030204" pitchFamily="34" charset="0"/>
            </a:endParaRPr>
          </a:p>
          <a:p>
            <a:pPr>
              <a:buFont typeface="Arial" panose="020B0604020202020204" pitchFamily="34" charset="0"/>
              <a:buChar char="•"/>
            </a:pPr>
            <a:endParaRPr lang="fr-FR" dirty="0"/>
          </a:p>
          <a:p>
            <a:pPr marL="0" indent="0">
              <a:buFont typeface="Arial"/>
              <a:buNone/>
            </a:pPr>
            <a:endParaRPr lang="fr-FR" dirty="0"/>
          </a:p>
          <a:p>
            <a:endParaRPr lang="fr-FR" dirty="0"/>
          </a:p>
        </p:txBody>
      </p:sp>
      <p:sp>
        <p:nvSpPr>
          <p:cNvPr id="7" name="Espace réservé du contenu 2">
            <a:extLst>
              <a:ext uri="{FF2B5EF4-FFF2-40B4-BE49-F238E27FC236}">
                <a16:creationId xmlns:a16="http://schemas.microsoft.com/office/drawing/2014/main" id="{8AF5F2A6-AE27-F53C-3506-2B581295936F}"/>
              </a:ext>
            </a:extLst>
          </p:cNvPr>
          <p:cNvSpPr txBox="1">
            <a:spLocks/>
          </p:cNvSpPr>
          <p:nvPr/>
        </p:nvSpPr>
        <p:spPr>
          <a:xfrm>
            <a:off x="5906807" y="2709893"/>
            <a:ext cx="3272747" cy="3973936"/>
          </a:xfrm>
          <a:prstGeom prst="rect">
            <a:avLst/>
          </a:prstGeom>
          <a:noFill/>
          <a:ln w="19050">
            <a:solidFill>
              <a:srgbClr val="FFC0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buFont typeface="Arial" panose="020B0604020202020204" pitchFamily="34" charset="0"/>
              <a:buChar char="•"/>
            </a:pPr>
            <a:r>
              <a:rPr lang="fr-FR" sz="1600" b="1" dirty="0"/>
              <a:t>By: </a:t>
            </a:r>
            <a:r>
              <a:rPr lang="fr-FR" sz="1600" dirty="0"/>
              <a:t>National </a:t>
            </a:r>
            <a:r>
              <a:rPr lang="fr-FR" sz="1600" dirty="0" err="1"/>
              <a:t>quality</a:t>
            </a:r>
            <a:r>
              <a:rPr lang="fr-FR" sz="1600" dirty="0"/>
              <a:t> Coachs</a:t>
            </a:r>
          </a:p>
          <a:p>
            <a:pPr>
              <a:buFont typeface="Arial" panose="020B0604020202020204" pitchFamily="34" charset="0"/>
              <a:buChar char="•"/>
            </a:pPr>
            <a:r>
              <a:rPr lang="fr-FR" sz="1600" dirty="0"/>
              <a:t>Sites </a:t>
            </a:r>
            <a:r>
              <a:rPr lang="fr-FR" sz="1600" dirty="0" err="1"/>
              <a:t>level</a:t>
            </a:r>
            <a:r>
              <a:rPr lang="fr-FR" sz="1600" dirty="0"/>
              <a:t> 0, 1, 2, 3 and sites </a:t>
            </a:r>
            <a:r>
              <a:rPr lang="fr-FR" sz="1600" dirty="0" err="1"/>
              <a:t>which</a:t>
            </a:r>
            <a:r>
              <a:rPr lang="fr-FR" sz="1600" dirty="0"/>
              <a:t>  </a:t>
            </a:r>
            <a:r>
              <a:rPr lang="fr-FR" sz="1600" dirty="0">
                <a:solidFill>
                  <a:srgbClr val="FF0000"/>
                </a:solidFill>
              </a:rPr>
              <a:t> </a:t>
            </a:r>
            <a:r>
              <a:rPr lang="fr-FR" sz="1600" dirty="0" err="1"/>
              <a:t>previously</a:t>
            </a:r>
            <a:r>
              <a:rPr lang="fr-FR" sz="1600" dirty="0"/>
              <a:t> </a:t>
            </a:r>
            <a:r>
              <a:rPr lang="fr-FR" sz="1600" dirty="0" err="1"/>
              <a:t>failed</a:t>
            </a:r>
            <a:r>
              <a:rPr lang="fr-FR" sz="1600" dirty="0"/>
              <a:t> </a:t>
            </a:r>
          </a:p>
          <a:p>
            <a:pPr>
              <a:buFont typeface="Arial" panose="020B0604020202020204" pitchFamily="34" charset="0"/>
              <a:buChar char="•"/>
            </a:pPr>
            <a:r>
              <a:rPr lang="fr-CI" sz="1600" b="1" dirty="0"/>
              <a:t>Objectives :  </a:t>
            </a:r>
          </a:p>
          <a:p>
            <a:pPr marL="0" indent="0">
              <a:buNone/>
            </a:pPr>
            <a:r>
              <a:rPr lang="fr-CI" sz="1600" b="1" dirty="0">
                <a:solidFill>
                  <a:schemeClr val="tx1"/>
                </a:solidFill>
              </a:rPr>
              <a:t>Follow up audits</a:t>
            </a:r>
            <a:r>
              <a:rPr lang="fr-CI" sz="1600" b="1" dirty="0"/>
              <a:t>: </a:t>
            </a:r>
            <a:r>
              <a:rPr lang="fr-FR" sz="1600" dirty="0" err="1"/>
              <a:t>Identify</a:t>
            </a:r>
            <a:r>
              <a:rPr lang="fr-FR" sz="1600" dirty="0"/>
              <a:t> non </a:t>
            </a:r>
            <a:r>
              <a:rPr lang="fr-FR" sz="1600" dirty="0" err="1"/>
              <a:t>conformities</a:t>
            </a:r>
            <a:r>
              <a:rPr lang="fr-FR" sz="1600" dirty="0"/>
              <a:t> and corrective actions, </a:t>
            </a:r>
            <a:r>
              <a:rPr lang="fr-FR" sz="1600" dirty="0" err="1"/>
              <a:t>Assessing</a:t>
            </a:r>
            <a:r>
              <a:rPr lang="fr-FR" sz="1600" dirty="0"/>
              <a:t> site </a:t>
            </a:r>
            <a:r>
              <a:rPr lang="fr-FR" sz="1600" dirty="0" err="1"/>
              <a:t>level</a:t>
            </a:r>
            <a:r>
              <a:rPr lang="fr-FR" sz="1600" dirty="0"/>
              <a:t> </a:t>
            </a:r>
            <a:r>
              <a:rPr lang="fr-FR" sz="1600" dirty="0" err="1"/>
              <a:t>towards</a:t>
            </a:r>
            <a:r>
              <a:rPr lang="fr-FR" sz="1600" dirty="0"/>
              <a:t> certification</a:t>
            </a:r>
          </a:p>
          <a:p>
            <a:pPr marL="0" indent="0">
              <a:buNone/>
            </a:pPr>
            <a:r>
              <a:rPr lang="fr-FR" sz="1600" dirty="0"/>
              <a:t>  -</a:t>
            </a:r>
            <a:r>
              <a:rPr lang="fr-FR" sz="1600" dirty="0" err="1"/>
              <a:t>Twice</a:t>
            </a:r>
            <a:r>
              <a:rPr lang="fr-FR" sz="1600" dirty="0"/>
              <a:t> a </a:t>
            </a:r>
            <a:r>
              <a:rPr lang="fr-FR" sz="1600" dirty="0" err="1"/>
              <a:t>year</a:t>
            </a:r>
            <a:endParaRPr lang="fr-FR" sz="1600" dirty="0"/>
          </a:p>
          <a:p>
            <a:pPr marL="0" indent="0">
              <a:buNone/>
            </a:pPr>
            <a:r>
              <a:rPr lang="fr-CI" sz="1600" b="1" dirty="0">
                <a:solidFill>
                  <a:schemeClr val="tx1"/>
                </a:solidFill>
              </a:rPr>
              <a:t>Coaching: </a:t>
            </a:r>
            <a:r>
              <a:rPr lang="fr-CI" sz="1600" dirty="0">
                <a:solidFill>
                  <a:schemeClr val="tx1"/>
                </a:solidFill>
              </a:rPr>
              <a:t>Corrective action </a:t>
            </a:r>
            <a:r>
              <a:rPr lang="fr-CI" sz="1600" dirty="0" err="1">
                <a:solidFill>
                  <a:schemeClr val="tx1"/>
                </a:solidFill>
              </a:rPr>
              <a:t>implementation</a:t>
            </a:r>
            <a:r>
              <a:rPr lang="fr-CI" sz="1600" dirty="0">
                <a:solidFill>
                  <a:schemeClr val="tx1"/>
                </a:solidFill>
              </a:rPr>
              <a:t>, Providers </a:t>
            </a:r>
            <a:r>
              <a:rPr lang="fr-CI" sz="1600" dirty="0" err="1">
                <a:solidFill>
                  <a:schemeClr val="tx1"/>
                </a:solidFill>
              </a:rPr>
              <a:t>capacity</a:t>
            </a:r>
            <a:r>
              <a:rPr lang="fr-CI" sz="1600" dirty="0">
                <a:solidFill>
                  <a:schemeClr val="tx1"/>
                </a:solidFill>
              </a:rPr>
              <a:t> building </a:t>
            </a:r>
          </a:p>
          <a:p>
            <a:pPr marL="0" indent="0">
              <a:buNone/>
            </a:pPr>
            <a:r>
              <a:rPr lang="fr-FR" sz="1600" dirty="0"/>
              <a:t>- </a:t>
            </a:r>
            <a:r>
              <a:rPr lang="fr-FR" sz="1600" dirty="0" err="1"/>
              <a:t>During</a:t>
            </a:r>
            <a:r>
              <a:rPr lang="fr-FR" sz="1600" dirty="0"/>
              <a:t> 03- 06 </a:t>
            </a:r>
            <a:r>
              <a:rPr lang="fr-FR" sz="1600" dirty="0" err="1"/>
              <a:t>months</a:t>
            </a:r>
            <a:endParaRPr lang="fr-FR" sz="1600" dirty="0"/>
          </a:p>
          <a:p>
            <a:pPr marL="0" indent="0">
              <a:buNone/>
            </a:pPr>
            <a:endParaRPr lang="fr-FR" b="1" dirty="0"/>
          </a:p>
          <a:p>
            <a:endParaRPr lang="fr-FR" dirty="0"/>
          </a:p>
        </p:txBody>
      </p:sp>
      <p:sp>
        <p:nvSpPr>
          <p:cNvPr id="8" name="Espace réservé du contenu 2">
            <a:extLst>
              <a:ext uri="{FF2B5EF4-FFF2-40B4-BE49-F238E27FC236}">
                <a16:creationId xmlns:a16="http://schemas.microsoft.com/office/drawing/2014/main" id="{BE472771-3665-BD36-D58E-E621D47ED3F8}"/>
              </a:ext>
            </a:extLst>
          </p:cNvPr>
          <p:cNvSpPr txBox="1">
            <a:spLocks/>
          </p:cNvSpPr>
          <p:nvPr/>
        </p:nvSpPr>
        <p:spPr>
          <a:xfrm>
            <a:off x="9334500" y="2709895"/>
            <a:ext cx="2790825" cy="1995456"/>
          </a:xfrm>
          <a:prstGeom prst="rect">
            <a:avLst/>
          </a:prstGeom>
          <a:ln w="19050">
            <a:solidFill>
              <a:srgbClr val="FFC000"/>
            </a:solidFill>
          </a:ln>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fr-FR" sz="1600" b="1" dirty="0"/>
              <a:t>By: </a:t>
            </a:r>
            <a:r>
              <a:rPr lang="fr-FR" sz="1600" dirty="0">
                <a:solidFill>
                  <a:schemeClr val="tx1"/>
                </a:solidFill>
              </a:rPr>
              <a:t>National </a:t>
            </a:r>
            <a:r>
              <a:rPr lang="fr-FR" sz="1600" dirty="0" err="1">
                <a:solidFill>
                  <a:schemeClr val="tx1"/>
                </a:solidFill>
              </a:rPr>
              <a:t>Quality</a:t>
            </a:r>
            <a:r>
              <a:rPr lang="fr-FR" sz="1600" dirty="0">
                <a:solidFill>
                  <a:schemeClr val="tx1"/>
                </a:solidFill>
              </a:rPr>
              <a:t>  </a:t>
            </a:r>
            <a:r>
              <a:rPr lang="fr-FR" sz="1600" dirty="0" err="1">
                <a:solidFill>
                  <a:schemeClr val="tx1"/>
                </a:solidFill>
              </a:rPr>
              <a:t>auditors</a:t>
            </a:r>
            <a:endParaRPr lang="fr-FR" sz="1600" dirty="0">
              <a:solidFill>
                <a:schemeClr val="tx1"/>
              </a:solidFill>
            </a:endParaRPr>
          </a:p>
          <a:p>
            <a:r>
              <a:rPr lang="fr-FR" sz="1600" dirty="0"/>
              <a:t>For sites </a:t>
            </a:r>
            <a:r>
              <a:rPr lang="fr-FR" sz="1600" dirty="0" err="1"/>
              <a:t>level</a:t>
            </a:r>
            <a:r>
              <a:rPr lang="fr-FR" sz="1600" dirty="0"/>
              <a:t> 4</a:t>
            </a:r>
          </a:p>
          <a:p>
            <a:r>
              <a:rPr lang="fr-CI" sz="1600" b="1" dirty="0"/>
              <a:t>Objectives: </a:t>
            </a:r>
            <a:r>
              <a:rPr lang="fr-FR" sz="1600" dirty="0"/>
              <a:t>certification or </a:t>
            </a:r>
            <a:r>
              <a:rPr lang="fr-FR" sz="1600" dirty="0" err="1"/>
              <a:t>recertification</a:t>
            </a:r>
            <a:endParaRPr lang="fr-FR" sz="1600" dirty="0"/>
          </a:p>
          <a:p>
            <a:r>
              <a:rPr lang="fr-FR" sz="1600" dirty="0">
                <a:solidFill>
                  <a:srgbClr val="000000"/>
                </a:solidFill>
              </a:rPr>
              <a:t>Once a </a:t>
            </a:r>
            <a:r>
              <a:rPr lang="fr-FR" sz="1600" dirty="0" err="1">
                <a:solidFill>
                  <a:srgbClr val="000000"/>
                </a:solidFill>
              </a:rPr>
              <a:t>year</a:t>
            </a:r>
            <a:endParaRPr lang="fr-FR" sz="1600" dirty="0">
              <a:solidFill>
                <a:srgbClr val="000000"/>
              </a:solidFill>
            </a:endParaRPr>
          </a:p>
          <a:p>
            <a:pPr marL="0" indent="0">
              <a:buNone/>
            </a:pPr>
            <a:endParaRPr lang="fr-FR" dirty="0">
              <a:solidFill>
                <a:srgbClr val="000000"/>
              </a:solidFill>
              <a:latin typeface="Calibri" panose="020F0502020204030204" pitchFamily="34" charset="0"/>
            </a:endParaRPr>
          </a:p>
          <a:p>
            <a:endParaRPr lang="fr-FR" dirty="0"/>
          </a:p>
          <a:p>
            <a:pPr marL="0" indent="0">
              <a:buFont typeface="Arial"/>
              <a:buNone/>
            </a:pPr>
            <a:endParaRPr lang="fr-FR" dirty="0"/>
          </a:p>
          <a:p>
            <a:pPr marL="0" indent="0">
              <a:buFont typeface="Arial"/>
              <a:buNone/>
            </a:pPr>
            <a:endParaRPr lang="fr-FR" dirty="0"/>
          </a:p>
          <a:p>
            <a:pPr marL="0" indent="0">
              <a:buFont typeface="Arial"/>
              <a:buNone/>
            </a:pPr>
            <a:endParaRPr lang="fr-FR" dirty="0"/>
          </a:p>
          <a:p>
            <a:endParaRPr lang="fr-FR" dirty="0"/>
          </a:p>
        </p:txBody>
      </p:sp>
      <p:sp>
        <p:nvSpPr>
          <p:cNvPr id="10" name="Rectangle: Rounded Corners 9">
            <a:extLst>
              <a:ext uri="{FF2B5EF4-FFF2-40B4-BE49-F238E27FC236}">
                <a16:creationId xmlns:a16="http://schemas.microsoft.com/office/drawing/2014/main" id="{7CAF2AD0-A4DA-9DC2-BACF-C52621783939}"/>
              </a:ext>
            </a:extLst>
          </p:cNvPr>
          <p:cNvSpPr/>
          <p:nvPr/>
        </p:nvSpPr>
        <p:spPr>
          <a:xfrm>
            <a:off x="66675" y="1835609"/>
            <a:ext cx="2505075" cy="766535"/>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1- SITE SELECTION</a:t>
            </a:r>
          </a:p>
        </p:txBody>
      </p:sp>
      <p:sp>
        <p:nvSpPr>
          <p:cNvPr id="11" name="Rectangle: Rounded Corners 10">
            <a:extLst>
              <a:ext uri="{FF2B5EF4-FFF2-40B4-BE49-F238E27FC236}">
                <a16:creationId xmlns:a16="http://schemas.microsoft.com/office/drawing/2014/main" id="{A7C78300-C1F1-F50B-CBDD-480D65D4F6D3}"/>
              </a:ext>
            </a:extLst>
          </p:cNvPr>
          <p:cNvSpPr/>
          <p:nvPr/>
        </p:nvSpPr>
        <p:spPr>
          <a:xfrm>
            <a:off x="2666089" y="1845133"/>
            <a:ext cx="3152775" cy="764717"/>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2- INITIAL AUDIT:</a:t>
            </a:r>
          </a:p>
        </p:txBody>
      </p:sp>
      <p:sp>
        <p:nvSpPr>
          <p:cNvPr id="12" name="Rectangle: Rounded Corners 11">
            <a:extLst>
              <a:ext uri="{FF2B5EF4-FFF2-40B4-BE49-F238E27FC236}">
                <a16:creationId xmlns:a16="http://schemas.microsoft.com/office/drawing/2014/main" id="{08DC0D38-5099-D520-C39E-A8F21C1824BF}"/>
              </a:ext>
            </a:extLst>
          </p:cNvPr>
          <p:cNvSpPr/>
          <p:nvPr/>
        </p:nvSpPr>
        <p:spPr>
          <a:xfrm>
            <a:off x="5906807" y="1845135"/>
            <a:ext cx="3272747" cy="757010"/>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3- FOLLOW UP AUDIT/COACHING</a:t>
            </a:r>
          </a:p>
        </p:txBody>
      </p:sp>
      <p:sp>
        <p:nvSpPr>
          <p:cNvPr id="13" name="Rectangle: Rounded Corners 12">
            <a:extLst>
              <a:ext uri="{FF2B5EF4-FFF2-40B4-BE49-F238E27FC236}">
                <a16:creationId xmlns:a16="http://schemas.microsoft.com/office/drawing/2014/main" id="{5913863E-09BD-3471-E7FD-AEE8C79765D1}"/>
              </a:ext>
            </a:extLst>
          </p:cNvPr>
          <p:cNvSpPr/>
          <p:nvPr/>
        </p:nvSpPr>
        <p:spPr>
          <a:xfrm>
            <a:off x="9267497" y="1835609"/>
            <a:ext cx="2857828" cy="774241"/>
          </a:xfrm>
          <a:prstGeom prst="roundRec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4- CERTIFICATION AUDIT </a:t>
            </a:r>
          </a:p>
        </p:txBody>
      </p:sp>
      <p:sp>
        <p:nvSpPr>
          <p:cNvPr id="15" name="Content Placeholder 14">
            <a:extLst>
              <a:ext uri="{FF2B5EF4-FFF2-40B4-BE49-F238E27FC236}">
                <a16:creationId xmlns:a16="http://schemas.microsoft.com/office/drawing/2014/main" id="{E66B2367-1F40-5FE4-F64A-A74EB543C24B}"/>
              </a:ext>
            </a:extLst>
          </p:cNvPr>
          <p:cNvSpPr>
            <a:spLocks noGrp="1"/>
          </p:cNvSpPr>
          <p:nvPr>
            <p:ph idx="1"/>
          </p:nvPr>
        </p:nvSpPr>
        <p:spPr>
          <a:xfrm>
            <a:off x="9639669" y="4924496"/>
            <a:ext cx="2388870" cy="923854"/>
          </a:xfrm>
          <a:solidFill>
            <a:schemeClr val="accent1">
              <a:lumMod val="60000"/>
              <a:lumOff val="40000"/>
            </a:schemeClr>
          </a:solidFill>
          <a:ln>
            <a:solidFill>
              <a:schemeClr val="tx1"/>
            </a:solidFill>
          </a:ln>
        </p:spPr>
        <p:txBody>
          <a:bodyPr>
            <a:normAutofit fontScale="92500" lnSpcReduction="20000"/>
          </a:bodyPr>
          <a:lstStyle/>
          <a:p>
            <a:r>
              <a:rPr lang="en-US" b="1" dirty="0"/>
              <a:t>Recertification: </a:t>
            </a:r>
            <a:r>
              <a:rPr lang="en-US" dirty="0"/>
              <a:t> Certified sites are monitored  twice a year through audits.</a:t>
            </a:r>
          </a:p>
        </p:txBody>
      </p:sp>
    </p:spTree>
    <p:extLst>
      <p:ext uri="{BB962C8B-B14F-4D97-AF65-F5344CB8AC3E}">
        <p14:creationId xmlns:p14="http://schemas.microsoft.com/office/powerpoint/2010/main" val="4050560651"/>
      </p:ext>
    </p:extLst>
  </p:cSld>
  <p:clrMapOvr>
    <a:masterClrMapping/>
  </p:clrMapOvr>
</p:sld>
</file>

<file path=ppt/theme/theme1.xml><?xml version="1.0" encoding="utf-8"?>
<a:theme xmlns:a="http://schemas.openxmlformats.org/drawingml/2006/main" name="Rétrospective">
  <a:themeElements>
    <a:clrScheme name="Rétrospectiv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étrospectiv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étrospective">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4031</TotalTime>
  <Words>1102</Words>
  <Application>Microsoft Office PowerPoint</Application>
  <PresentationFormat>Widescreen</PresentationFormat>
  <Paragraphs>246</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Narrow</vt:lpstr>
      <vt:lpstr>Calibri</vt:lpstr>
      <vt:lpstr>Calibri Light</vt:lpstr>
      <vt:lpstr>Times New Roman</vt:lpstr>
      <vt:lpstr>Wingdings</vt:lpstr>
      <vt:lpstr>Rétrospective</vt:lpstr>
      <vt:lpstr>OVERVIEW OF HIV TESTING SITES CERTIFICATION PROGRAM IN COTE D’IVOIRE</vt:lpstr>
      <vt:lpstr>PLAN</vt:lpstr>
      <vt:lpstr>INTRODUCTION</vt:lpstr>
      <vt:lpstr>OBJECTIVES</vt:lpstr>
      <vt:lpstr>OBJECTIVES</vt:lpstr>
      <vt:lpstr>METHODOLOGY</vt:lpstr>
      <vt:lpstr>CERTIFICATION PROGRAM FRAMEWORK</vt:lpstr>
      <vt:lpstr>METHODOLOGY</vt:lpstr>
      <vt:lpstr>METHODOLOGY</vt:lpstr>
      <vt:lpstr>ASSESSMENT TOOL </vt:lpstr>
      <vt:lpstr>ELIGIBILITY CRITERIA</vt:lpstr>
      <vt:lpstr>RESULTS 2022-2023 </vt:lpstr>
      <vt:lpstr>RESULTS </vt:lpstr>
      <vt:lpstr>RESULTS</vt:lpstr>
      <vt:lpstr>RESULTS</vt:lpstr>
      <vt:lpstr>RESULTS</vt:lpstr>
      <vt:lpstr>LESSONS LEARNED</vt:lpstr>
      <vt:lpstr> BEST PRACTISE: Award ceremony</vt:lpstr>
      <vt:lpstr>WAY FORWARD</vt:lpstr>
      <vt:lpstr>CONCLUSION</vt:lpstr>
      <vt:lpstr>CONCLUSION</vt:lpstr>
      <vt:lpstr>ACKNOWLEDGEMENT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DES RÉSULTATS DU PROGRAMME DE CERTIFICATION DES POSDV ET PRESTATAIRES CI 2022</dc:title>
  <dc:creator>Cho Inès Prisca OSSEY</dc:creator>
  <cp:lastModifiedBy>Kohemun, Dougbe Natacha Syslv (CDC/GHC/DGHT)</cp:lastModifiedBy>
  <cp:revision>273</cp:revision>
  <cp:lastPrinted>2022-11-22T17:37:30Z</cp:lastPrinted>
  <dcterms:created xsi:type="dcterms:W3CDTF">2022-10-24T10:26:21Z</dcterms:created>
  <dcterms:modified xsi:type="dcterms:W3CDTF">2024-06-05T16:02:07Z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2022-11-22T09:15:48Z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2c639218-3f22-4b82-ae66-82ea7889a04a</vt:lpwstr>
  </property>
  <property fmtid="{D5CDD505-2E9C-101B-9397-08002B2CF9AE}" pid="8" name="MSIP_Label_8af03ff0-41c5-4c41-b55e-fabb8fae94be_ContentBits">
    <vt:lpwstr>0</vt:lpwstr>
  </property>
</Properties>
</file>